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257" r:id="rId3"/>
    <p:sldId id="266" r:id="rId4"/>
    <p:sldId id="256" r:id="rId5"/>
    <p:sldId id="267" r:id="rId6"/>
    <p:sldId id="269" r:id="rId7"/>
    <p:sldId id="268" r:id="rId8"/>
    <p:sldId id="259" r:id="rId9"/>
    <p:sldId id="270" r:id="rId10"/>
    <p:sldId id="265" r:id="rId11"/>
    <p:sldId id="271" r:id="rId12"/>
    <p:sldId id="272" r:id="rId1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an DESTRAC" initials="JD" lastIdx="1" clrIdx="0">
    <p:extLst>
      <p:ext uri="{19B8F6BF-5375-455C-9EA6-DF929625EA0E}">
        <p15:presenceInfo xmlns:p15="http://schemas.microsoft.com/office/powerpoint/2012/main" userId="52b850064d2ac2d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B333E"/>
    <a:srgbClr val="8F4F74"/>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autoAdjust="0"/>
    <p:restoredTop sz="94660"/>
  </p:normalViewPr>
  <p:slideViewPr>
    <p:cSldViewPr snapToGrid="0">
      <p:cViewPr varScale="1">
        <p:scale>
          <a:sx n="86" d="100"/>
          <a:sy n="86" d="100"/>
        </p:scale>
        <p:origin x="533"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11-04T23:55:27.539" idx="1">
    <p:pos x="10" y="10"/>
    <p:text/>
    <p:extLst>
      <p:ext uri="{C676402C-5697-4E1C-873F-D02D1690AC5C}">
        <p15:threadingInfo xmlns:p15="http://schemas.microsoft.com/office/powerpoint/2012/main" timeZoneBias="-6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17E17F24-30BC-4008-9427-C08F46873AC7}" type="datetimeFigureOut">
              <a:rPr lang="fr-FR" smtClean="0"/>
              <a:t>05/11/2020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5B5DC07-8F70-4A2E-B6A9-2973980AA0AD}" type="slidenum">
              <a:rPr lang="fr-FR" smtClean="0"/>
              <a:t>‹N°›</a:t>
            </a:fld>
            <a:endParaRPr lang="fr-FR"/>
          </a:p>
        </p:txBody>
      </p:sp>
    </p:spTree>
    <p:extLst>
      <p:ext uri="{BB962C8B-B14F-4D97-AF65-F5344CB8AC3E}">
        <p14:creationId xmlns:p14="http://schemas.microsoft.com/office/powerpoint/2010/main" val="2439008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17E17F24-30BC-4008-9427-C08F46873AC7}" type="datetimeFigureOut">
              <a:rPr lang="fr-FR" smtClean="0"/>
              <a:t>05/11/2020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5B5DC07-8F70-4A2E-B6A9-2973980AA0AD}" type="slidenum">
              <a:rPr lang="fr-FR" smtClean="0"/>
              <a:t>‹N°›</a:t>
            </a:fld>
            <a:endParaRPr lang="fr-FR"/>
          </a:p>
        </p:txBody>
      </p:sp>
    </p:spTree>
    <p:extLst>
      <p:ext uri="{BB962C8B-B14F-4D97-AF65-F5344CB8AC3E}">
        <p14:creationId xmlns:p14="http://schemas.microsoft.com/office/powerpoint/2010/main" val="768835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17E17F24-30BC-4008-9427-C08F46873AC7}" type="datetimeFigureOut">
              <a:rPr lang="fr-FR" smtClean="0"/>
              <a:t>05/11/2020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5B5DC07-8F70-4A2E-B6A9-2973980AA0AD}" type="slidenum">
              <a:rPr lang="fr-FR" smtClean="0"/>
              <a:t>‹N°›</a:t>
            </a:fld>
            <a:endParaRPr lang="fr-FR"/>
          </a:p>
        </p:txBody>
      </p:sp>
    </p:spTree>
    <p:extLst>
      <p:ext uri="{BB962C8B-B14F-4D97-AF65-F5344CB8AC3E}">
        <p14:creationId xmlns:p14="http://schemas.microsoft.com/office/powerpoint/2010/main" val="2184254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17E17F24-30BC-4008-9427-C08F46873AC7}" type="datetimeFigureOut">
              <a:rPr lang="fr-FR" smtClean="0"/>
              <a:t>05/11/2020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5B5DC07-8F70-4A2E-B6A9-2973980AA0AD}" type="slidenum">
              <a:rPr lang="fr-FR" smtClean="0"/>
              <a:t>‹N°›</a:t>
            </a:fld>
            <a:endParaRPr lang="fr-FR"/>
          </a:p>
        </p:txBody>
      </p:sp>
    </p:spTree>
    <p:extLst>
      <p:ext uri="{BB962C8B-B14F-4D97-AF65-F5344CB8AC3E}">
        <p14:creationId xmlns:p14="http://schemas.microsoft.com/office/powerpoint/2010/main" val="1163809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17E17F24-30BC-4008-9427-C08F46873AC7}" type="datetimeFigureOut">
              <a:rPr lang="fr-FR" smtClean="0"/>
              <a:t>05/11/2020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5B5DC07-8F70-4A2E-B6A9-2973980AA0AD}" type="slidenum">
              <a:rPr lang="fr-FR" smtClean="0"/>
              <a:t>‹N°›</a:t>
            </a:fld>
            <a:endParaRPr lang="fr-FR"/>
          </a:p>
        </p:txBody>
      </p:sp>
    </p:spTree>
    <p:extLst>
      <p:ext uri="{BB962C8B-B14F-4D97-AF65-F5344CB8AC3E}">
        <p14:creationId xmlns:p14="http://schemas.microsoft.com/office/powerpoint/2010/main" val="3982548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17E17F24-30BC-4008-9427-C08F46873AC7}" type="datetimeFigureOut">
              <a:rPr lang="fr-FR" smtClean="0"/>
              <a:t>05/11/2020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5B5DC07-8F70-4A2E-B6A9-2973980AA0AD}" type="slidenum">
              <a:rPr lang="fr-FR" smtClean="0"/>
              <a:t>‹N°›</a:t>
            </a:fld>
            <a:endParaRPr lang="fr-FR"/>
          </a:p>
        </p:txBody>
      </p:sp>
    </p:spTree>
    <p:extLst>
      <p:ext uri="{BB962C8B-B14F-4D97-AF65-F5344CB8AC3E}">
        <p14:creationId xmlns:p14="http://schemas.microsoft.com/office/powerpoint/2010/main" val="1420139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17E17F24-30BC-4008-9427-C08F46873AC7}" type="datetimeFigureOut">
              <a:rPr lang="fr-FR" smtClean="0"/>
              <a:t>05/11/2020</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A5B5DC07-8F70-4A2E-B6A9-2973980AA0AD}" type="slidenum">
              <a:rPr lang="fr-FR" smtClean="0"/>
              <a:t>‹N°›</a:t>
            </a:fld>
            <a:endParaRPr lang="fr-FR"/>
          </a:p>
        </p:txBody>
      </p:sp>
    </p:spTree>
    <p:extLst>
      <p:ext uri="{BB962C8B-B14F-4D97-AF65-F5344CB8AC3E}">
        <p14:creationId xmlns:p14="http://schemas.microsoft.com/office/powerpoint/2010/main" val="39957836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17E17F24-30BC-4008-9427-C08F46873AC7}" type="datetimeFigureOut">
              <a:rPr lang="fr-FR" smtClean="0"/>
              <a:t>05/11/2020</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A5B5DC07-8F70-4A2E-B6A9-2973980AA0AD}" type="slidenum">
              <a:rPr lang="fr-FR" smtClean="0"/>
              <a:t>‹N°›</a:t>
            </a:fld>
            <a:endParaRPr lang="fr-FR"/>
          </a:p>
        </p:txBody>
      </p:sp>
    </p:spTree>
    <p:extLst>
      <p:ext uri="{BB962C8B-B14F-4D97-AF65-F5344CB8AC3E}">
        <p14:creationId xmlns:p14="http://schemas.microsoft.com/office/powerpoint/2010/main" val="488926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17E17F24-30BC-4008-9427-C08F46873AC7}" type="datetimeFigureOut">
              <a:rPr lang="fr-FR" smtClean="0"/>
              <a:t>05/11/2020</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A5B5DC07-8F70-4A2E-B6A9-2973980AA0AD}" type="slidenum">
              <a:rPr lang="fr-FR" smtClean="0"/>
              <a:t>‹N°›</a:t>
            </a:fld>
            <a:endParaRPr lang="fr-FR"/>
          </a:p>
        </p:txBody>
      </p:sp>
    </p:spTree>
    <p:extLst>
      <p:ext uri="{BB962C8B-B14F-4D97-AF65-F5344CB8AC3E}">
        <p14:creationId xmlns:p14="http://schemas.microsoft.com/office/powerpoint/2010/main" val="773425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17E17F24-30BC-4008-9427-C08F46873AC7}" type="datetimeFigureOut">
              <a:rPr lang="fr-FR" smtClean="0"/>
              <a:t>05/11/2020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5B5DC07-8F70-4A2E-B6A9-2973980AA0AD}" type="slidenum">
              <a:rPr lang="fr-FR" smtClean="0"/>
              <a:t>‹N°›</a:t>
            </a:fld>
            <a:endParaRPr lang="fr-FR"/>
          </a:p>
        </p:txBody>
      </p:sp>
    </p:spTree>
    <p:extLst>
      <p:ext uri="{BB962C8B-B14F-4D97-AF65-F5344CB8AC3E}">
        <p14:creationId xmlns:p14="http://schemas.microsoft.com/office/powerpoint/2010/main" val="2388704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17E17F24-30BC-4008-9427-C08F46873AC7}" type="datetimeFigureOut">
              <a:rPr lang="fr-FR" smtClean="0"/>
              <a:t>05/11/2020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5B5DC07-8F70-4A2E-B6A9-2973980AA0AD}" type="slidenum">
              <a:rPr lang="fr-FR" smtClean="0"/>
              <a:t>‹N°›</a:t>
            </a:fld>
            <a:endParaRPr lang="fr-FR"/>
          </a:p>
        </p:txBody>
      </p:sp>
    </p:spTree>
    <p:extLst>
      <p:ext uri="{BB962C8B-B14F-4D97-AF65-F5344CB8AC3E}">
        <p14:creationId xmlns:p14="http://schemas.microsoft.com/office/powerpoint/2010/main" val="3084145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E17F24-30BC-4008-9427-C08F46873AC7}" type="datetimeFigureOut">
              <a:rPr lang="fr-FR" smtClean="0"/>
              <a:t>05/11/2020</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B5DC07-8F70-4A2E-B6A9-2973980AA0AD}" type="slidenum">
              <a:rPr lang="fr-FR" smtClean="0"/>
              <a:t>‹N°›</a:t>
            </a:fld>
            <a:endParaRPr lang="fr-FR"/>
          </a:p>
        </p:txBody>
      </p:sp>
    </p:spTree>
    <p:extLst>
      <p:ext uri="{BB962C8B-B14F-4D97-AF65-F5344CB8AC3E}">
        <p14:creationId xmlns:p14="http://schemas.microsoft.com/office/powerpoint/2010/main" val="21482454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5B333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ZoneTexte 1"/>
          <p:cNvSpPr txBox="1"/>
          <p:nvPr/>
        </p:nvSpPr>
        <p:spPr>
          <a:xfrm>
            <a:off x="3013933" y="446703"/>
            <a:ext cx="6164131" cy="1119089"/>
          </a:xfrm>
          <a:prstGeom prst="rect">
            <a:avLst/>
          </a:prstGeom>
          <a:noFill/>
        </p:spPr>
        <p:txBody>
          <a:bodyPr wrap="square" rtlCol="0">
            <a:spAutoFit/>
          </a:bodyPr>
          <a:lstStyle/>
          <a:p>
            <a:pPr algn="ctr">
              <a:lnSpc>
                <a:spcPct val="107000"/>
              </a:lnSpc>
              <a:spcAft>
                <a:spcPts val="800"/>
              </a:spcAft>
            </a:pPr>
            <a:r>
              <a:rPr lang="fr-FR" sz="3200" b="1" dirty="0">
                <a:solidFill>
                  <a:schemeClr val="bg1"/>
                </a:solidFill>
                <a:effectLst/>
                <a:latin typeface="Arial Narrow" panose="020B0606020202030204" pitchFamily="34" charset="0"/>
                <a:ea typeface="Times New Roman" panose="02020603050405020304" pitchFamily="18" charset="0"/>
                <a:cs typeface="Times New Roman" panose="02020603050405020304" pitchFamily="18" charset="0"/>
              </a:rPr>
              <a:t>32ème semaine du Temps de l’Église Année A</a:t>
            </a:r>
            <a:endParaRPr lang="fr-FR"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ZoneTexte 2"/>
          <p:cNvSpPr txBox="1"/>
          <p:nvPr/>
        </p:nvSpPr>
        <p:spPr>
          <a:xfrm>
            <a:off x="2390293" y="2681432"/>
            <a:ext cx="7411409" cy="923330"/>
          </a:xfrm>
          <a:prstGeom prst="rect">
            <a:avLst/>
          </a:prstGeom>
          <a:noFill/>
        </p:spPr>
        <p:txBody>
          <a:bodyPr wrap="square" rtlCol="0">
            <a:spAutoFit/>
          </a:bodyPr>
          <a:lstStyle/>
          <a:p>
            <a:pPr algn="r"/>
            <a:r>
              <a:rPr lang="fr-FR" sz="3600" b="1" i="1" dirty="0">
                <a:solidFill>
                  <a:schemeClr val="bg1"/>
                </a:solidFill>
                <a:latin typeface="Arial Narrow" panose="020B0606020202030204" pitchFamily="34" charset="0"/>
                <a:ea typeface="Times New Roman" panose="02020603050405020304" pitchFamily="18" charset="0"/>
                <a:cs typeface="Times New Roman" panose="02020603050405020304" pitchFamily="18" charset="0"/>
              </a:rPr>
              <a:t>« Voici l’époux, sortez à sa rencontre » </a:t>
            </a:r>
            <a:r>
              <a:rPr lang="fr-FR" b="1" i="1" dirty="0">
                <a:solidFill>
                  <a:schemeClr val="bg1"/>
                </a:solidFill>
                <a:latin typeface="Arial Narrow" panose="020B0606020202030204" pitchFamily="34" charset="0"/>
                <a:ea typeface="Times New Roman" panose="02020603050405020304" pitchFamily="18" charset="0"/>
                <a:cs typeface="Times New Roman" panose="02020603050405020304" pitchFamily="18" charset="0"/>
              </a:rPr>
              <a:t>(Mt 25, 1-13)</a:t>
            </a:r>
            <a:endParaRPr lang="fr-FR" b="1" i="1" dirty="0">
              <a:solidFill>
                <a:schemeClr val="bg1"/>
              </a:solidFill>
            </a:endParaRPr>
          </a:p>
        </p:txBody>
      </p:sp>
    </p:spTree>
    <p:extLst>
      <p:ext uri="{BB962C8B-B14F-4D97-AF65-F5344CB8AC3E}">
        <p14:creationId xmlns:p14="http://schemas.microsoft.com/office/powerpoint/2010/main" val="3771249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5B333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DE03DB38-9D37-4424-A9DC-8517A30665CB}"/>
              </a:ext>
            </a:extLst>
          </p:cNvPr>
          <p:cNvPicPr>
            <a:picLocks noChangeAspect="1"/>
          </p:cNvPicPr>
          <p:nvPr/>
        </p:nvPicPr>
        <p:blipFill>
          <a:blip r:embed="rId2"/>
          <a:stretch>
            <a:fillRect/>
          </a:stretch>
        </p:blipFill>
        <p:spPr>
          <a:xfrm>
            <a:off x="449152" y="30700"/>
            <a:ext cx="11293696" cy="6842650"/>
          </a:xfrm>
          <a:prstGeom prst="rect">
            <a:avLst/>
          </a:prstGeom>
        </p:spPr>
      </p:pic>
    </p:spTree>
    <p:extLst>
      <p:ext uri="{BB962C8B-B14F-4D97-AF65-F5344CB8AC3E}">
        <p14:creationId xmlns:p14="http://schemas.microsoft.com/office/powerpoint/2010/main" val="551698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5B333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D0A8D147-F394-4CC8-B6D2-65BAE95BF0C3}"/>
              </a:ext>
            </a:extLst>
          </p:cNvPr>
          <p:cNvPicPr>
            <a:picLocks noChangeAspect="1"/>
          </p:cNvPicPr>
          <p:nvPr/>
        </p:nvPicPr>
        <p:blipFill>
          <a:blip r:embed="rId2"/>
          <a:stretch>
            <a:fillRect/>
          </a:stretch>
        </p:blipFill>
        <p:spPr>
          <a:xfrm>
            <a:off x="2893698" y="0"/>
            <a:ext cx="6404604" cy="6844065"/>
          </a:xfrm>
          <a:prstGeom prst="rect">
            <a:avLst/>
          </a:prstGeom>
        </p:spPr>
      </p:pic>
    </p:spTree>
    <p:extLst>
      <p:ext uri="{BB962C8B-B14F-4D97-AF65-F5344CB8AC3E}">
        <p14:creationId xmlns:p14="http://schemas.microsoft.com/office/powerpoint/2010/main" val="1750802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5B333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0CD4BF17-80AD-4D05-AAA1-123B7D4868B1}"/>
              </a:ext>
            </a:extLst>
          </p:cNvPr>
          <p:cNvPicPr>
            <a:picLocks noChangeAspect="1"/>
          </p:cNvPicPr>
          <p:nvPr/>
        </p:nvPicPr>
        <p:blipFill>
          <a:blip r:embed="rId2"/>
          <a:stretch>
            <a:fillRect/>
          </a:stretch>
        </p:blipFill>
        <p:spPr>
          <a:xfrm>
            <a:off x="3259864" y="11859"/>
            <a:ext cx="5672272" cy="6858000"/>
          </a:xfrm>
          <a:prstGeom prst="rect">
            <a:avLst/>
          </a:prstGeom>
        </p:spPr>
      </p:pic>
    </p:spTree>
    <p:extLst>
      <p:ext uri="{BB962C8B-B14F-4D97-AF65-F5344CB8AC3E}">
        <p14:creationId xmlns:p14="http://schemas.microsoft.com/office/powerpoint/2010/main" val="1170349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5B333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4459551" y="674704"/>
            <a:ext cx="7587446" cy="2015424"/>
          </a:xfrm>
          <a:prstGeom prst="rect">
            <a:avLst/>
          </a:prstGeom>
          <a:noFill/>
        </p:spPr>
        <p:txBody>
          <a:bodyPr wrap="square" rtlCol="0">
            <a:spAutoFit/>
          </a:bodyPr>
          <a:lstStyle/>
          <a:p>
            <a:pPr algn="just">
              <a:lnSpc>
                <a:spcPct val="107000"/>
              </a:lnSpc>
              <a:spcAft>
                <a:spcPts val="800"/>
              </a:spcAft>
            </a:pPr>
            <a:r>
              <a:rPr lang="fr-FR" sz="2800" b="1" dirty="0">
                <a:solidFill>
                  <a:schemeClr val="bg1"/>
                </a:solidFill>
                <a:ea typeface="Times New Roman" panose="02020603050405020304" pitchFamily="18" charset="0"/>
                <a:cs typeface="Times New Roman" panose="02020603050405020304" pitchFamily="18" charset="0"/>
              </a:rPr>
              <a:t>La paraboles des dix vierges </a:t>
            </a:r>
            <a:r>
              <a:rPr lang="fr-FR" i="1" dirty="0">
                <a:solidFill>
                  <a:schemeClr val="bg1"/>
                </a:solidFill>
                <a:ea typeface="Times New Roman" panose="02020603050405020304" pitchFamily="18" charset="0"/>
                <a:cs typeface="Times New Roman" panose="02020603050405020304" pitchFamily="18" charset="0"/>
              </a:rPr>
              <a:t>(25,1-13)</a:t>
            </a:r>
            <a:r>
              <a:rPr lang="fr-FR" dirty="0">
                <a:solidFill>
                  <a:schemeClr val="bg1"/>
                </a:solidFill>
                <a:ea typeface="Times New Roman" panose="02020603050405020304" pitchFamily="18" charset="0"/>
                <a:cs typeface="Times New Roman" panose="02020603050405020304" pitchFamily="18" charset="0"/>
              </a:rPr>
              <a:t> </a:t>
            </a:r>
          </a:p>
          <a:p>
            <a:pPr algn="just">
              <a:lnSpc>
                <a:spcPct val="107000"/>
              </a:lnSpc>
              <a:spcAft>
                <a:spcPts val="800"/>
              </a:spcAft>
            </a:pPr>
            <a:r>
              <a:rPr lang="fr-FR" sz="2800" dirty="0">
                <a:solidFill>
                  <a:schemeClr val="bg1"/>
                </a:solidFill>
                <a:ea typeface="Times New Roman" panose="02020603050405020304" pitchFamily="18" charset="0"/>
                <a:cs typeface="Times New Roman" panose="02020603050405020304" pitchFamily="18" charset="0"/>
              </a:rPr>
              <a:t>fait partie du discours de Jésus, concernant les fins dernières de l’homme, la fin des temps, la fin d’un monde</a:t>
            </a:r>
            <a:r>
              <a:rPr lang="fr-FR" sz="2800" dirty="0">
                <a:solidFill>
                  <a:schemeClr val="bg1"/>
                </a:solidFill>
                <a:latin typeface="Arial Narrow" panose="020B0606020202030204" pitchFamily="34" charset="0"/>
                <a:ea typeface="Times New Roman" panose="02020603050405020304" pitchFamily="18" charset="0"/>
                <a:cs typeface="Times New Roman" panose="02020603050405020304" pitchFamily="18" charset="0"/>
              </a:rPr>
              <a:t>. </a:t>
            </a:r>
            <a:endParaRPr lang="fr-FR"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 2">
            <a:extLst>
              <a:ext uri="{FF2B5EF4-FFF2-40B4-BE49-F238E27FC236}">
                <a16:creationId xmlns:a16="http://schemas.microsoft.com/office/drawing/2014/main" id="{B6D9BAC7-1BA0-4D7D-A014-EBA69FC11776}"/>
              </a:ext>
            </a:extLst>
          </p:cNvPr>
          <p:cNvPicPr>
            <a:picLocks noChangeAspect="1"/>
          </p:cNvPicPr>
          <p:nvPr/>
        </p:nvPicPr>
        <p:blipFill>
          <a:blip r:embed="rId2"/>
          <a:stretch>
            <a:fillRect/>
          </a:stretch>
        </p:blipFill>
        <p:spPr>
          <a:xfrm>
            <a:off x="0" y="0"/>
            <a:ext cx="4314548" cy="5215526"/>
          </a:xfrm>
          <a:prstGeom prst="rect">
            <a:avLst/>
          </a:prstGeom>
        </p:spPr>
      </p:pic>
      <p:sp>
        <p:nvSpPr>
          <p:cNvPr id="9" name="ZoneTexte 8">
            <a:extLst>
              <a:ext uri="{FF2B5EF4-FFF2-40B4-BE49-F238E27FC236}">
                <a16:creationId xmlns:a16="http://schemas.microsoft.com/office/drawing/2014/main" id="{3AECC708-1CF0-48D5-A03D-D8D992F95D53}"/>
              </a:ext>
            </a:extLst>
          </p:cNvPr>
          <p:cNvSpPr txBox="1"/>
          <p:nvPr/>
        </p:nvSpPr>
        <p:spPr>
          <a:xfrm>
            <a:off x="4515777" y="2887778"/>
            <a:ext cx="7460199" cy="1384995"/>
          </a:xfrm>
          <a:prstGeom prst="rect">
            <a:avLst/>
          </a:prstGeom>
          <a:noFill/>
        </p:spPr>
        <p:txBody>
          <a:bodyPr wrap="square" rtlCol="0">
            <a:spAutoFit/>
          </a:bodyPr>
          <a:lstStyle/>
          <a:p>
            <a:r>
              <a:rPr lang="fr-FR" sz="2800" b="1" dirty="0">
                <a:solidFill>
                  <a:schemeClr val="bg1"/>
                </a:solidFill>
              </a:rPr>
              <a:t>Dans les Évangiles, la fin des temps</a:t>
            </a:r>
            <a:r>
              <a:rPr lang="fr-FR" sz="2800" dirty="0">
                <a:solidFill>
                  <a:schemeClr val="bg1"/>
                </a:solidFill>
              </a:rPr>
              <a:t>, </a:t>
            </a:r>
          </a:p>
          <a:p>
            <a:r>
              <a:rPr lang="fr-FR" sz="2800" dirty="0">
                <a:solidFill>
                  <a:schemeClr val="bg1"/>
                </a:solidFill>
              </a:rPr>
              <a:t>la vie éternelle est souvent comparée à un repas de noces</a:t>
            </a:r>
          </a:p>
        </p:txBody>
      </p:sp>
    </p:spTree>
    <p:extLst>
      <p:ext uri="{BB962C8B-B14F-4D97-AF65-F5344CB8AC3E}">
        <p14:creationId xmlns:p14="http://schemas.microsoft.com/office/powerpoint/2010/main" val="1090582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5B333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1081A2CA-5653-425D-80F3-3804A485D9DF}"/>
              </a:ext>
            </a:extLst>
          </p:cNvPr>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l="42664" r="33877"/>
          <a:stretch/>
        </p:blipFill>
        <p:spPr>
          <a:xfrm>
            <a:off x="5672831" y="1181325"/>
            <a:ext cx="1615736" cy="2875610"/>
          </a:xfrm>
          <a:prstGeom prst="rect">
            <a:avLst/>
          </a:prstGeom>
        </p:spPr>
      </p:pic>
      <p:pic>
        <p:nvPicPr>
          <p:cNvPr id="9" name="Image 8">
            <a:extLst>
              <a:ext uri="{FF2B5EF4-FFF2-40B4-BE49-F238E27FC236}">
                <a16:creationId xmlns:a16="http://schemas.microsoft.com/office/drawing/2014/main" id="{A4E8CE81-BC62-42D4-8068-6E2CEDAAD0D0}"/>
              </a:ext>
            </a:extLst>
          </p:cNvPr>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r="56713"/>
          <a:stretch/>
        </p:blipFill>
        <p:spPr>
          <a:xfrm>
            <a:off x="2537328" y="1181323"/>
            <a:ext cx="3155823" cy="2871463"/>
          </a:xfrm>
          <a:prstGeom prst="rect">
            <a:avLst/>
          </a:prstGeom>
        </p:spPr>
      </p:pic>
      <p:pic>
        <p:nvPicPr>
          <p:cNvPr id="11" name="Image 10">
            <a:extLst>
              <a:ext uri="{FF2B5EF4-FFF2-40B4-BE49-F238E27FC236}">
                <a16:creationId xmlns:a16="http://schemas.microsoft.com/office/drawing/2014/main" id="{B57FC681-2884-434E-935B-59EA871B5BAD}"/>
              </a:ext>
            </a:extLst>
          </p:cNvPr>
          <p:cNvPicPr>
            <a:picLocks noChangeAspect="1"/>
          </p:cNvPicPr>
          <p:nvPr/>
        </p:nvPicPr>
        <p:blipFill rotWithShape="1">
          <a:blip r:embed="rId4"/>
          <a:srcRect l="66038"/>
          <a:stretch/>
        </p:blipFill>
        <p:spPr>
          <a:xfrm>
            <a:off x="7288567" y="1181324"/>
            <a:ext cx="2366105" cy="2875610"/>
          </a:xfrm>
          <a:prstGeom prst="rect">
            <a:avLst/>
          </a:prstGeom>
        </p:spPr>
      </p:pic>
      <p:sp>
        <p:nvSpPr>
          <p:cNvPr id="12" name="ZoneTexte 11">
            <a:extLst>
              <a:ext uri="{FF2B5EF4-FFF2-40B4-BE49-F238E27FC236}">
                <a16:creationId xmlns:a16="http://schemas.microsoft.com/office/drawing/2014/main" id="{2739129B-8336-40FA-90BE-17A7763A25B3}"/>
              </a:ext>
            </a:extLst>
          </p:cNvPr>
          <p:cNvSpPr txBox="1"/>
          <p:nvPr/>
        </p:nvSpPr>
        <p:spPr>
          <a:xfrm>
            <a:off x="581891" y="224719"/>
            <a:ext cx="11028218" cy="830997"/>
          </a:xfrm>
          <a:prstGeom prst="rect">
            <a:avLst/>
          </a:prstGeom>
          <a:noFill/>
        </p:spPr>
        <p:txBody>
          <a:bodyPr wrap="square" rtlCol="0">
            <a:spAutoFit/>
          </a:bodyPr>
          <a:lstStyle/>
          <a:p>
            <a:r>
              <a:rPr lang="fr-FR" sz="2400" dirty="0">
                <a:solidFill>
                  <a:schemeClr val="bg1"/>
                </a:solidFill>
                <a:ea typeface="Times New Roman" panose="02020603050405020304" pitchFamily="18" charset="0"/>
                <a:cs typeface="Times New Roman" panose="02020603050405020304" pitchFamily="18" charset="0"/>
              </a:rPr>
              <a:t>L</a:t>
            </a:r>
            <a:r>
              <a:rPr lang="fr-FR" sz="2400" dirty="0">
                <a:solidFill>
                  <a:schemeClr val="bg1"/>
                </a:solidFill>
                <a:effectLst/>
                <a:ea typeface="Times New Roman" panose="02020603050405020304" pitchFamily="18" charset="0"/>
                <a:cs typeface="Times New Roman" panose="02020603050405020304" pitchFamily="18" charset="0"/>
              </a:rPr>
              <a:t>’arrivée d’un cortège de dix demoiselles d’honneur avec l’époux, appelées à réjouir l’assemblée par leurs chants et leurs danses </a:t>
            </a:r>
            <a:endParaRPr lang="fr-FR" sz="2400" dirty="0">
              <a:solidFill>
                <a:schemeClr val="bg1"/>
              </a:solidFill>
            </a:endParaRPr>
          </a:p>
        </p:txBody>
      </p:sp>
      <p:sp>
        <p:nvSpPr>
          <p:cNvPr id="13" name="ZoneTexte 12">
            <a:extLst>
              <a:ext uri="{FF2B5EF4-FFF2-40B4-BE49-F238E27FC236}">
                <a16:creationId xmlns:a16="http://schemas.microsoft.com/office/drawing/2014/main" id="{59E3EEBB-EA83-4456-8D20-882B4163DA53}"/>
              </a:ext>
            </a:extLst>
          </p:cNvPr>
          <p:cNvSpPr txBox="1"/>
          <p:nvPr/>
        </p:nvSpPr>
        <p:spPr>
          <a:xfrm>
            <a:off x="7449572" y="4217170"/>
            <a:ext cx="3016332" cy="1667444"/>
          </a:xfrm>
          <a:prstGeom prst="rect">
            <a:avLst/>
          </a:prstGeom>
          <a:noFill/>
        </p:spPr>
        <p:txBody>
          <a:bodyPr wrap="square" rtlCol="0">
            <a:spAutoFit/>
          </a:bodyPr>
          <a:lstStyle/>
          <a:p>
            <a:pPr lvl="0">
              <a:lnSpc>
                <a:spcPct val="107000"/>
              </a:lnSpc>
              <a:spcAft>
                <a:spcPts val="800"/>
              </a:spcAft>
            </a:pPr>
            <a:r>
              <a:rPr lang="fr-FR" dirty="0">
                <a:solidFill>
                  <a:schemeClr val="bg1"/>
                </a:solidFill>
                <a:ea typeface="Times New Roman" panose="02020603050405020304" pitchFamily="18" charset="0"/>
                <a:cs typeface="Times New Roman" panose="02020603050405020304" pitchFamily="18" charset="0"/>
              </a:rPr>
              <a:t>C</a:t>
            </a:r>
            <a:r>
              <a:rPr lang="fr-FR" sz="1800" dirty="0">
                <a:solidFill>
                  <a:schemeClr val="bg1"/>
                </a:solidFill>
                <a:effectLst/>
                <a:ea typeface="Times New Roman" panose="02020603050405020304" pitchFamily="18" charset="0"/>
                <a:cs typeface="Times New Roman" panose="02020603050405020304" pitchFamily="18" charset="0"/>
              </a:rPr>
              <a:t>inq, </a:t>
            </a:r>
            <a:r>
              <a:rPr lang="fr-FR" sz="2400" b="1" i="1" dirty="0">
                <a:solidFill>
                  <a:schemeClr val="bg1"/>
                </a:solidFill>
                <a:effectLst/>
                <a:ea typeface="Times New Roman" panose="02020603050405020304" pitchFamily="18" charset="0"/>
                <a:cs typeface="Times New Roman" panose="02020603050405020304" pitchFamily="18" charset="0"/>
              </a:rPr>
              <a:t>les</a:t>
            </a:r>
            <a:r>
              <a:rPr lang="fr-FR" sz="2400" b="1" dirty="0">
                <a:solidFill>
                  <a:schemeClr val="bg1"/>
                </a:solidFill>
                <a:effectLst/>
                <a:ea typeface="Times New Roman" panose="02020603050405020304" pitchFamily="18" charset="0"/>
                <a:cs typeface="Times New Roman" panose="02020603050405020304" pitchFamily="18" charset="0"/>
              </a:rPr>
              <a:t> </a:t>
            </a:r>
            <a:r>
              <a:rPr lang="fr-FR" sz="2400" b="1" i="1" dirty="0">
                <a:solidFill>
                  <a:schemeClr val="bg1"/>
                </a:solidFill>
                <a:effectLst/>
                <a:ea typeface="Times New Roman" panose="02020603050405020304" pitchFamily="18" charset="0"/>
                <a:cs typeface="Times New Roman" panose="02020603050405020304" pitchFamily="18" charset="0"/>
              </a:rPr>
              <a:t>avisées </a:t>
            </a:r>
          </a:p>
          <a:p>
            <a:pPr lvl="0">
              <a:lnSpc>
                <a:spcPct val="107000"/>
              </a:lnSpc>
              <a:spcAft>
                <a:spcPts val="800"/>
              </a:spcAft>
            </a:pPr>
            <a:r>
              <a:rPr lang="fr-FR" sz="2400" b="1" i="1" dirty="0">
                <a:solidFill>
                  <a:schemeClr val="bg1"/>
                </a:solidFill>
                <a:effectLst/>
                <a:ea typeface="Times New Roman" panose="02020603050405020304" pitchFamily="18" charset="0"/>
                <a:cs typeface="Times New Roman" panose="02020603050405020304" pitchFamily="18" charset="0"/>
              </a:rPr>
              <a:t>« qui ont du cœur </a:t>
            </a:r>
            <a:r>
              <a:rPr lang="fr-FR" sz="2400" i="1" dirty="0">
                <a:solidFill>
                  <a:schemeClr val="bg1"/>
                </a:solidFill>
                <a:effectLst/>
                <a:ea typeface="Times New Roman" panose="02020603050405020304" pitchFamily="18" charset="0"/>
                <a:cs typeface="Times New Roman" panose="02020603050405020304" pitchFamily="18" charset="0"/>
              </a:rPr>
              <a:t>»,</a:t>
            </a:r>
            <a:r>
              <a:rPr lang="fr-FR" sz="2400" dirty="0">
                <a:solidFill>
                  <a:schemeClr val="bg1"/>
                </a:solidFill>
                <a:effectLst/>
                <a:ea typeface="Times New Roman" panose="02020603050405020304" pitchFamily="18" charset="0"/>
                <a:cs typeface="Times New Roman" panose="02020603050405020304" pitchFamily="18" charset="0"/>
              </a:rPr>
              <a:t> </a:t>
            </a:r>
          </a:p>
          <a:p>
            <a:pPr lvl="0">
              <a:lnSpc>
                <a:spcPct val="107000"/>
              </a:lnSpc>
              <a:spcAft>
                <a:spcPts val="800"/>
              </a:spcAft>
            </a:pPr>
            <a:r>
              <a:rPr lang="fr-FR" sz="1800" dirty="0">
                <a:solidFill>
                  <a:schemeClr val="bg1"/>
                </a:solidFill>
                <a:effectLst/>
                <a:ea typeface="Times New Roman" panose="02020603050405020304" pitchFamily="18" charset="0"/>
                <a:cs typeface="Times New Roman" panose="02020603050405020304" pitchFamily="18" charset="0"/>
              </a:rPr>
              <a:t>se munissent de leurs lampes et de l’huile dans des fioles,</a:t>
            </a:r>
          </a:p>
        </p:txBody>
      </p:sp>
      <p:sp>
        <p:nvSpPr>
          <p:cNvPr id="14" name="ZoneTexte 13">
            <a:extLst>
              <a:ext uri="{FF2B5EF4-FFF2-40B4-BE49-F238E27FC236}">
                <a16:creationId xmlns:a16="http://schemas.microsoft.com/office/drawing/2014/main" id="{BB192BCE-4B90-4209-8DFF-7A69BA2E06D4}"/>
              </a:ext>
            </a:extLst>
          </p:cNvPr>
          <p:cNvSpPr txBox="1"/>
          <p:nvPr/>
        </p:nvSpPr>
        <p:spPr>
          <a:xfrm>
            <a:off x="341746" y="4264377"/>
            <a:ext cx="5506636" cy="1656479"/>
          </a:xfrm>
          <a:prstGeom prst="rect">
            <a:avLst/>
          </a:prstGeom>
          <a:noFill/>
        </p:spPr>
        <p:txBody>
          <a:bodyPr wrap="square" rtlCol="0">
            <a:spAutoFit/>
          </a:bodyPr>
          <a:lstStyle/>
          <a:p>
            <a:pPr lvl="0">
              <a:lnSpc>
                <a:spcPct val="107000"/>
              </a:lnSpc>
              <a:spcAft>
                <a:spcPts val="800"/>
              </a:spcAft>
            </a:pPr>
            <a:r>
              <a:rPr lang="fr-FR" dirty="0">
                <a:solidFill>
                  <a:schemeClr val="bg1"/>
                </a:solidFill>
                <a:latin typeface="Arial Narrow" panose="020B0606020202030204" pitchFamily="34" charset="0"/>
                <a:ea typeface="Times New Roman" panose="02020603050405020304" pitchFamily="18" charset="0"/>
                <a:cs typeface="Times New Roman" panose="02020603050405020304" pitchFamily="18" charset="0"/>
              </a:rPr>
              <a:t>C</a:t>
            </a:r>
            <a:r>
              <a:rPr lang="fr-FR" sz="1800" dirty="0">
                <a:solidFill>
                  <a:schemeClr val="bg1"/>
                </a:solidFill>
                <a:effectLst/>
                <a:latin typeface="Arial Narrow" panose="020B0606020202030204" pitchFamily="34" charset="0"/>
                <a:ea typeface="Times New Roman" panose="02020603050405020304" pitchFamily="18" charset="0"/>
                <a:cs typeface="Times New Roman" panose="02020603050405020304" pitchFamily="18" charset="0"/>
              </a:rPr>
              <a:t>inq autres, n’ont pas suffisamment d’huile, </a:t>
            </a:r>
          </a:p>
          <a:p>
            <a:pPr lvl="0">
              <a:lnSpc>
                <a:spcPct val="107000"/>
              </a:lnSpc>
              <a:spcAft>
                <a:spcPts val="800"/>
              </a:spcAft>
            </a:pPr>
            <a:r>
              <a:rPr lang="fr-FR" sz="1800" dirty="0">
                <a:solidFill>
                  <a:schemeClr val="bg1"/>
                </a:solidFill>
                <a:effectLst/>
                <a:latin typeface="Arial Narrow" panose="020B0606020202030204" pitchFamily="34" charset="0"/>
                <a:ea typeface="Times New Roman" panose="02020603050405020304" pitchFamily="18" charset="0"/>
                <a:cs typeface="Times New Roman" panose="02020603050405020304" pitchFamily="18" charset="0"/>
              </a:rPr>
              <a:t>sont dénommées </a:t>
            </a:r>
            <a:r>
              <a:rPr lang="fr-FR" sz="2400" b="1" i="1" dirty="0">
                <a:solidFill>
                  <a:schemeClr val="bg1"/>
                </a:solidFill>
                <a:effectLst/>
                <a:latin typeface="Arial Narrow" panose="020B0606020202030204" pitchFamily="34" charset="0"/>
                <a:ea typeface="Times New Roman" panose="02020603050405020304" pitchFamily="18" charset="0"/>
                <a:cs typeface="Times New Roman" panose="02020603050405020304" pitchFamily="18" charset="0"/>
              </a:rPr>
              <a:t>insensées</a:t>
            </a:r>
            <a:r>
              <a:rPr lang="fr-FR" sz="1800" i="1" dirty="0">
                <a:solidFill>
                  <a:schemeClr val="bg1"/>
                </a:solidFill>
                <a:effectLst/>
                <a:latin typeface="Arial Narrow" panose="020B0606020202030204" pitchFamily="34" charset="0"/>
                <a:ea typeface="Times New Roman" panose="02020603050405020304" pitchFamily="18" charset="0"/>
                <a:cs typeface="Times New Roman" panose="02020603050405020304" pitchFamily="18" charset="0"/>
              </a:rPr>
              <a:t> </a:t>
            </a:r>
            <a:r>
              <a:rPr lang="fr-FR" i="1" dirty="0">
                <a:solidFill>
                  <a:schemeClr val="bg1"/>
                </a:solidFill>
                <a:latin typeface="Arial Narrow" panose="020B0606020202030204" pitchFamily="34" charset="0"/>
                <a:ea typeface="Times New Roman" panose="02020603050405020304" pitchFamily="18" charset="0"/>
                <a:cs typeface="Times New Roman" panose="02020603050405020304" pitchFamily="18" charset="0"/>
              </a:rPr>
              <a:t> (</a:t>
            </a:r>
            <a:r>
              <a:rPr lang="fr-FR" sz="1800" dirty="0">
                <a:solidFill>
                  <a:schemeClr val="bg1"/>
                </a:solidFill>
                <a:effectLst/>
                <a:latin typeface="Arial Narrow" panose="020B0606020202030204" pitchFamily="34" charset="0"/>
                <a:ea typeface="Times New Roman" panose="02020603050405020304" pitchFamily="18" charset="0"/>
                <a:cs typeface="Times New Roman" panose="02020603050405020304" pitchFamily="18" charset="0"/>
              </a:rPr>
              <a:t>adjectif employé dans la Bible pour décrire </a:t>
            </a:r>
            <a:r>
              <a:rPr lang="fr-FR" sz="2400" dirty="0">
                <a:solidFill>
                  <a:schemeClr val="bg1"/>
                </a:solidFill>
                <a:effectLst/>
                <a:latin typeface="Arial Narrow" panose="020B0606020202030204" pitchFamily="34" charset="0"/>
                <a:ea typeface="Times New Roman" panose="02020603050405020304" pitchFamily="18" charset="0"/>
                <a:cs typeface="Times New Roman" panose="02020603050405020304" pitchFamily="18" charset="0"/>
              </a:rPr>
              <a:t>« ceux et celles </a:t>
            </a:r>
            <a:r>
              <a:rPr lang="fr-FR" sz="2400" b="1" dirty="0">
                <a:solidFill>
                  <a:schemeClr val="bg1"/>
                </a:solidFill>
                <a:effectLst/>
                <a:latin typeface="Arial Narrow" panose="020B0606020202030204" pitchFamily="34" charset="0"/>
                <a:ea typeface="Times New Roman" panose="02020603050405020304" pitchFamily="18" charset="0"/>
                <a:cs typeface="Times New Roman" panose="02020603050405020304" pitchFamily="18" charset="0"/>
              </a:rPr>
              <a:t>qui se conduisent comme si Dieu n’existait pas</a:t>
            </a:r>
            <a:r>
              <a:rPr lang="fr-FR" sz="2400" dirty="0">
                <a:solidFill>
                  <a:schemeClr val="bg1"/>
                </a:solidFill>
                <a:effectLst/>
                <a:latin typeface="Arial Narrow" panose="020B0606020202030204" pitchFamily="34" charset="0"/>
                <a:ea typeface="Times New Roman" panose="02020603050405020304" pitchFamily="18" charset="0"/>
                <a:cs typeface="Times New Roman" panose="02020603050405020304" pitchFamily="18" charset="0"/>
              </a:rPr>
              <a:t> ». </a:t>
            </a:r>
            <a:endParaRPr lang="fr-FR" sz="2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 name="ZoneTexte 1">
            <a:extLst>
              <a:ext uri="{FF2B5EF4-FFF2-40B4-BE49-F238E27FC236}">
                <a16:creationId xmlns:a16="http://schemas.microsoft.com/office/drawing/2014/main" id="{7C7F56BF-3744-4FFF-9C13-3DC7819498D8}"/>
              </a:ext>
            </a:extLst>
          </p:cNvPr>
          <p:cNvSpPr txBox="1"/>
          <p:nvPr/>
        </p:nvSpPr>
        <p:spPr>
          <a:xfrm>
            <a:off x="1089892" y="6059961"/>
            <a:ext cx="10344726" cy="467179"/>
          </a:xfrm>
          <a:prstGeom prst="rect">
            <a:avLst/>
          </a:prstGeom>
          <a:noFill/>
        </p:spPr>
        <p:txBody>
          <a:bodyPr wrap="square" rtlCol="0">
            <a:spAutoFit/>
          </a:bodyPr>
          <a:lstStyle/>
          <a:p>
            <a:pPr lvl="0" algn="just">
              <a:lnSpc>
                <a:spcPct val="107000"/>
              </a:lnSpc>
              <a:spcAft>
                <a:spcPts val="800"/>
              </a:spcAft>
            </a:pPr>
            <a:r>
              <a:rPr lang="fr-FR" sz="2400" b="1" dirty="0">
                <a:solidFill>
                  <a:schemeClr val="bg1"/>
                </a:solidFill>
                <a:effectLst/>
                <a:latin typeface="Arial Narrow" panose="020B0606020202030204" pitchFamily="34" charset="0"/>
                <a:ea typeface="Times New Roman" panose="02020603050405020304" pitchFamily="18" charset="0"/>
                <a:cs typeface="Times New Roman" panose="02020603050405020304" pitchFamily="18" charset="0"/>
              </a:rPr>
              <a:t>L’huile</a:t>
            </a:r>
            <a:r>
              <a:rPr lang="fr-FR" sz="1800" dirty="0">
                <a:solidFill>
                  <a:schemeClr val="bg1"/>
                </a:solidFill>
                <a:effectLst/>
                <a:latin typeface="Arial Narrow" panose="020B0606020202030204" pitchFamily="34" charset="0"/>
                <a:ea typeface="Times New Roman" panose="02020603050405020304" pitchFamily="18" charset="0"/>
                <a:cs typeface="Times New Roman" panose="02020603050405020304" pitchFamily="18" charset="0"/>
              </a:rPr>
              <a:t> symbolise la présence, la joie de l’accueil, et </a:t>
            </a:r>
            <a:r>
              <a:rPr lang="fr-FR" sz="2400" b="1" dirty="0">
                <a:solidFill>
                  <a:schemeClr val="bg1"/>
                </a:solidFill>
                <a:effectLst/>
                <a:latin typeface="Arial Narrow" panose="020B0606020202030204" pitchFamily="34" charset="0"/>
                <a:ea typeface="Times New Roman" panose="02020603050405020304" pitchFamily="18" charset="0"/>
                <a:cs typeface="Times New Roman" panose="02020603050405020304" pitchFamily="18" charset="0"/>
              </a:rPr>
              <a:t>la qualité de l’amour de celles qui veillent.</a:t>
            </a:r>
            <a:endParaRPr lang="fr-FR" sz="24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4376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5B333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B57FC681-2884-434E-935B-59EA871B5BAD}"/>
              </a:ext>
            </a:extLst>
          </p:cNvPr>
          <p:cNvPicPr>
            <a:picLocks noChangeAspect="1"/>
          </p:cNvPicPr>
          <p:nvPr/>
        </p:nvPicPr>
        <p:blipFill rotWithShape="1">
          <a:blip r:embed="rId2"/>
          <a:srcRect l="66038"/>
          <a:stretch/>
        </p:blipFill>
        <p:spPr>
          <a:xfrm>
            <a:off x="7288567" y="1215952"/>
            <a:ext cx="2337613" cy="2840982"/>
          </a:xfrm>
          <a:prstGeom prst="rect">
            <a:avLst/>
          </a:prstGeom>
        </p:spPr>
      </p:pic>
      <p:sp>
        <p:nvSpPr>
          <p:cNvPr id="13" name="ZoneTexte 12">
            <a:extLst>
              <a:ext uri="{FF2B5EF4-FFF2-40B4-BE49-F238E27FC236}">
                <a16:creationId xmlns:a16="http://schemas.microsoft.com/office/drawing/2014/main" id="{59E3EEBB-EA83-4456-8D20-882B4163DA53}"/>
              </a:ext>
            </a:extLst>
          </p:cNvPr>
          <p:cNvSpPr txBox="1"/>
          <p:nvPr/>
        </p:nvSpPr>
        <p:spPr>
          <a:xfrm>
            <a:off x="1052945" y="4386643"/>
            <a:ext cx="10557163" cy="1660134"/>
          </a:xfrm>
          <a:prstGeom prst="rect">
            <a:avLst/>
          </a:prstGeom>
          <a:noFill/>
        </p:spPr>
        <p:txBody>
          <a:bodyPr wrap="square" rtlCol="0">
            <a:spAutoFit/>
          </a:bodyPr>
          <a:lstStyle/>
          <a:p>
            <a:pPr algn="just">
              <a:lnSpc>
                <a:spcPct val="107000"/>
              </a:lnSpc>
              <a:spcAft>
                <a:spcPts val="800"/>
              </a:spcAft>
            </a:pPr>
            <a:r>
              <a:rPr lang="fr-FR" sz="2800" b="1" dirty="0">
                <a:solidFill>
                  <a:schemeClr val="bg1"/>
                </a:solidFill>
                <a:ea typeface="Times New Roman" panose="02020603050405020304" pitchFamily="18" charset="0"/>
                <a:cs typeface="Times New Roman" panose="02020603050405020304" pitchFamily="18" charset="0"/>
              </a:rPr>
              <a:t>Les vierges </a:t>
            </a:r>
            <a:r>
              <a:rPr lang="fr-FR" sz="2800" b="1" i="1" dirty="0">
                <a:solidFill>
                  <a:schemeClr val="bg1"/>
                </a:solidFill>
                <a:ea typeface="Times New Roman" panose="02020603050405020304" pitchFamily="18" charset="0"/>
                <a:cs typeface="Times New Roman" panose="02020603050405020304" pitchFamily="18" charset="0"/>
              </a:rPr>
              <a:t>avisées étaient prêtes.</a:t>
            </a:r>
          </a:p>
          <a:p>
            <a:pPr algn="just">
              <a:lnSpc>
                <a:spcPct val="107000"/>
              </a:lnSpc>
              <a:spcAft>
                <a:spcPts val="800"/>
              </a:spcAft>
            </a:pPr>
            <a:r>
              <a:rPr lang="fr-FR" sz="2800" b="1" i="1" dirty="0">
                <a:solidFill>
                  <a:schemeClr val="bg1"/>
                </a:solidFill>
                <a:ea typeface="Times New Roman" panose="02020603050405020304" pitchFamily="18" charset="0"/>
                <a:cs typeface="Times New Roman" panose="02020603050405020304" pitchFamily="18" charset="0"/>
              </a:rPr>
              <a:t>Elles entrent avec l’époux dans la salle des noces</a:t>
            </a:r>
            <a:r>
              <a:rPr lang="fr-FR" sz="2800" i="1" dirty="0">
                <a:solidFill>
                  <a:schemeClr val="bg1"/>
                </a:solidFill>
                <a:ea typeface="Times New Roman" panose="02020603050405020304" pitchFamily="18" charset="0"/>
                <a:cs typeface="Times New Roman" panose="02020603050405020304" pitchFamily="18" charset="0"/>
              </a:rPr>
              <a:t>. </a:t>
            </a:r>
          </a:p>
          <a:p>
            <a:pPr algn="just">
              <a:lnSpc>
                <a:spcPct val="107000"/>
              </a:lnSpc>
              <a:spcAft>
                <a:spcPts val="800"/>
              </a:spcAft>
            </a:pPr>
            <a:r>
              <a:rPr lang="fr-FR" sz="2800" b="1" dirty="0">
                <a:solidFill>
                  <a:schemeClr val="bg1"/>
                </a:solidFill>
                <a:ea typeface="Times New Roman" panose="02020603050405020304" pitchFamily="18" charset="0"/>
                <a:cs typeface="Times New Roman" panose="02020603050405020304" pitchFamily="18" charset="0"/>
              </a:rPr>
              <a:t>Elles ont accompli la volonté du Père</a:t>
            </a:r>
            <a:r>
              <a:rPr lang="fr-FR" sz="2800" dirty="0">
                <a:solidFill>
                  <a:schemeClr val="bg1"/>
                </a:solidFill>
                <a:ea typeface="Times New Roman" panose="02020603050405020304" pitchFamily="18" charset="0"/>
                <a:cs typeface="Times New Roman" panose="02020603050405020304" pitchFamily="18" charset="0"/>
              </a:rPr>
              <a:t>, telle que le Fils l’avait enseignée. </a:t>
            </a:r>
            <a:endParaRPr lang="fr-FR" sz="2800" dirty="0">
              <a:solidFill>
                <a:schemeClr val="bg1"/>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46135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5B333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A4E8CE81-BC62-42D4-8068-6E2CEDAAD0D0}"/>
              </a:ext>
            </a:extLst>
          </p:cNvPr>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r="56713"/>
          <a:stretch/>
        </p:blipFill>
        <p:spPr>
          <a:xfrm>
            <a:off x="2691414" y="1216079"/>
            <a:ext cx="2981417" cy="2840855"/>
          </a:xfrm>
          <a:prstGeom prst="rect">
            <a:avLst/>
          </a:prstGeom>
        </p:spPr>
      </p:pic>
      <p:sp>
        <p:nvSpPr>
          <p:cNvPr id="14" name="ZoneTexte 13">
            <a:extLst>
              <a:ext uri="{FF2B5EF4-FFF2-40B4-BE49-F238E27FC236}">
                <a16:creationId xmlns:a16="http://schemas.microsoft.com/office/drawing/2014/main" id="{BB192BCE-4B90-4209-8DFF-7A69BA2E06D4}"/>
              </a:ext>
            </a:extLst>
          </p:cNvPr>
          <p:cNvSpPr txBox="1"/>
          <p:nvPr/>
        </p:nvSpPr>
        <p:spPr>
          <a:xfrm>
            <a:off x="1579418" y="4665067"/>
            <a:ext cx="9199419" cy="1465529"/>
          </a:xfrm>
          <a:prstGeom prst="rect">
            <a:avLst/>
          </a:prstGeom>
          <a:noFill/>
        </p:spPr>
        <p:txBody>
          <a:bodyPr wrap="square" rtlCol="0">
            <a:spAutoFit/>
          </a:bodyPr>
          <a:lstStyle/>
          <a:p>
            <a:pPr algn="just">
              <a:lnSpc>
                <a:spcPct val="107000"/>
              </a:lnSpc>
              <a:spcAft>
                <a:spcPts val="800"/>
              </a:spcAft>
            </a:pPr>
            <a:r>
              <a:rPr lang="fr-FR" sz="2400" b="1" dirty="0">
                <a:solidFill>
                  <a:schemeClr val="bg1"/>
                </a:solidFill>
                <a:ea typeface="Times New Roman" panose="02020603050405020304" pitchFamily="18" charset="0"/>
                <a:cs typeface="Times New Roman" panose="02020603050405020304" pitchFamily="18" charset="0"/>
              </a:rPr>
              <a:t>Les </a:t>
            </a:r>
            <a:r>
              <a:rPr lang="fr-FR" sz="2400" b="1" i="1" dirty="0">
                <a:solidFill>
                  <a:schemeClr val="bg1"/>
                </a:solidFill>
                <a:ea typeface="Times New Roman" panose="02020603050405020304" pitchFamily="18" charset="0"/>
                <a:cs typeface="Times New Roman" panose="02020603050405020304" pitchFamily="18" charset="0"/>
              </a:rPr>
              <a:t>insensées </a:t>
            </a:r>
            <a:r>
              <a:rPr lang="fr-FR" sz="2400" b="1" dirty="0">
                <a:solidFill>
                  <a:schemeClr val="bg1"/>
                </a:solidFill>
                <a:ea typeface="Times New Roman" panose="02020603050405020304" pitchFamily="18" charset="0"/>
                <a:cs typeface="Times New Roman" panose="02020603050405020304" pitchFamily="18" charset="0"/>
              </a:rPr>
              <a:t>ne sont pas lumière dans leurs milieux, </a:t>
            </a:r>
          </a:p>
          <a:p>
            <a:pPr algn="just">
              <a:lnSpc>
                <a:spcPct val="107000"/>
              </a:lnSpc>
              <a:spcAft>
                <a:spcPts val="800"/>
              </a:spcAft>
            </a:pPr>
            <a:r>
              <a:rPr lang="fr-FR" sz="2400" b="1" dirty="0">
                <a:solidFill>
                  <a:schemeClr val="bg1"/>
                </a:solidFill>
                <a:ea typeface="Times New Roman" panose="02020603050405020304" pitchFamily="18" charset="0"/>
                <a:cs typeface="Times New Roman" panose="02020603050405020304" pitchFamily="18" charset="0"/>
              </a:rPr>
              <a:t>Elles se heurtent à une porte fermée</a:t>
            </a:r>
            <a:r>
              <a:rPr lang="fr-FR" sz="2400" dirty="0">
                <a:solidFill>
                  <a:schemeClr val="bg1"/>
                </a:solidFill>
                <a:ea typeface="Times New Roman" panose="02020603050405020304" pitchFamily="18" charset="0"/>
                <a:cs typeface="Times New Roman" panose="02020603050405020304" pitchFamily="18" charset="0"/>
              </a:rPr>
              <a:t>. </a:t>
            </a:r>
          </a:p>
          <a:p>
            <a:pPr algn="just">
              <a:lnSpc>
                <a:spcPct val="107000"/>
              </a:lnSpc>
              <a:spcAft>
                <a:spcPts val="800"/>
              </a:spcAft>
            </a:pPr>
            <a:r>
              <a:rPr lang="fr-FR" sz="2400" dirty="0">
                <a:solidFill>
                  <a:schemeClr val="bg1"/>
                </a:solidFill>
                <a:ea typeface="Times New Roman" panose="02020603050405020304" pitchFamily="18" charset="0"/>
                <a:cs typeface="Times New Roman" panose="02020603050405020304" pitchFamily="18" charset="0"/>
              </a:rPr>
              <a:t>Bien qu’appelées, elles tardent à vivre en communion avec le Christ. </a:t>
            </a:r>
            <a:endParaRPr lang="fr-FR" sz="2400" dirty="0">
              <a:solidFill>
                <a:schemeClr val="bg1"/>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6506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3795"/>
            <a:ext cx="12192000" cy="6858000"/>
          </a:xfrm>
          <a:prstGeom prst="rect">
            <a:avLst/>
          </a:prstGeom>
          <a:solidFill>
            <a:srgbClr val="5B333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1081A2CA-5653-425D-80F3-3804A485D9DF}"/>
              </a:ext>
            </a:extLst>
          </p:cNvPr>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l="42664" r="33877"/>
          <a:stretch/>
        </p:blipFill>
        <p:spPr>
          <a:xfrm>
            <a:off x="5672831" y="1216079"/>
            <a:ext cx="1615736" cy="2840855"/>
          </a:xfrm>
          <a:prstGeom prst="rect">
            <a:avLst/>
          </a:prstGeom>
        </p:spPr>
      </p:pic>
      <p:sp>
        <p:nvSpPr>
          <p:cNvPr id="14" name="ZoneTexte 13">
            <a:extLst>
              <a:ext uri="{FF2B5EF4-FFF2-40B4-BE49-F238E27FC236}">
                <a16:creationId xmlns:a16="http://schemas.microsoft.com/office/drawing/2014/main" id="{BB192BCE-4B90-4209-8DFF-7A69BA2E06D4}"/>
              </a:ext>
            </a:extLst>
          </p:cNvPr>
          <p:cNvSpPr txBox="1"/>
          <p:nvPr/>
        </p:nvSpPr>
        <p:spPr>
          <a:xfrm>
            <a:off x="401782" y="3824630"/>
            <a:ext cx="11388436" cy="2308324"/>
          </a:xfrm>
          <a:prstGeom prst="rect">
            <a:avLst/>
          </a:prstGeom>
          <a:noFill/>
        </p:spPr>
        <p:txBody>
          <a:bodyPr wrap="square" rtlCol="0">
            <a:spAutoFit/>
          </a:bodyPr>
          <a:lstStyle/>
          <a:p>
            <a:r>
              <a:rPr lang="fr-FR" sz="2400" b="1" dirty="0">
                <a:solidFill>
                  <a:schemeClr val="bg1"/>
                </a:solidFill>
              </a:rPr>
              <a:t>« </a:t>
            </a:r>
            <a:r>
              <a:rPr lang="fr-FR" sz="2400" b="1" i="1" dirty="0">
                <a:solidFill>
                  <a:schemeClr val="bg1"/>
                </a:solidFill>
              </a:rPr>
              <a:t>Je ne vous connais pas »</a:t>
            </a:r>
            <a:r>
              <a:rPr lang="fr-FR" sz="2400" i="1" dirty="0">
                <a:solidFill>
                  <a:schemeClr val="bg1"/>
                </a:solidFill>
              </a:rPr>
              <a:t>. </a:t>
            </a:r>
          </a:p>
          <a:p>
            <a:r>
              <a:rPr lang="fr-FR" sz="2400" dirty="0">
                <a:solidFill>
                  <a:schemeClr val="bg1"/>
                </a:solidFill>
              </a:rPr>
              <a:t>Une parole sévère qui surprend ! </a:t>
            </a:r>
          </a:p>
          <a:p>
            <a:r>
              <a:rPr lang="fr-FR" sz="2400" dirty="0">
                <a:solidFill>
                  <a:schemeClr val="bg1"/>
                </a:solidFill>
              </a:rPr>
              <a:t>À l’époque, en Palestine, cette expression indiquait qu’</a:t>
            </a:r>
            <a:r>
              <a:rPr lang="fr-FR" sz="2400" b="1" dirty="0">
                <a:solidFill>
                  <a:schemeClr val="bg1"/>
                </a:solidFill>
              </a:rPr>
              <a:t>on n’a plus affaire à quelqu’un. </a:t>
            </a:r>
          </a:p>
          <a:p>
            <a:endParaRPr lang="fr-FR" sz="2400" dirty="0">
              <a:solidFill>
                <a:schemeClr val="bg1"/>
              </a:solidFill>
            </a:endParaRPr>
          </a:p>
          <a:p>
            <a:r>
              <a:rPr lang="fr-FR" sz="2400" dirty="0">
                <a:solidFill>
                  <a:schemeClr val="bg1"/>
                </a:solidFill>
              </a:rPr>
              <a:t>Les </a:t>
            </a:r>
            <a:r>
              <a:rPr lang="fr-FR" sz="2400" i="1" dirty="0">
                <a:solidFill>
                  <a:schemeClr val="bg1"/>
                </a:solidFill>
              </a:rPr>
              <a:t>imprévoyantes</a:t>
            </a:r>
            <a:r>
              <a:rPr lang="fr-FR" sz="2400" dirty="0">
                <a:solidFill>
                  <a:schemeClr val="bg1"/>
                </a:solidFill>
              </a:rPr>
              <a:t> ne mettent pas quotidiennement en pratique la Parole de Dieu ; celle-ci reste lettre morte, leur amour n’est pas réel. </a:t>
            </a:r>
          </a:p>
        </p:txBody>
      </p:sp>
    </p:spTree>
    <p:extLst>
      <p:ext uri="{BB962C8B-B14F-4D97-AF65-F5344CB8AC3E}">
        <p14:creationId xmlns:p14="http://schemas.microsoft.com/office/powerpoint/2010/main" val="1765569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5B333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59E3EEBB-EA83-4456-8D20-882B4163DA53}"/>
              </a:ext>
            </a:extLst>
          </p:cNvPr>
          <p:cNvSpPr txBox="1"/>
          <p:nvPr/>
        </p:nvSpPr>
        <p:spPr>
          <a:xfrm>
            <a:off x="2096102" y="5296450"/>
            <a:ext cx="8147025" cy="970650"/>
          </a:xfrm>
          <a:prstGeom prst="rect">
            <a:avLst/>
          </a:prstGeom>
          <a:noFill/>
        </p:spPr>
        <p:txBody>
          <a:bodyPr wrap="square" rtlCol="0">
            <a:spAutoFit/>
          </a:bodyPr>
          <a:lstStyle/>
          <a:p>
            <a:pPr algn="ctr">
              <a:lnSpc>
                <a:spcPct val="107000"/>
              </a:lnSpc>
              <a:spcAft>
                <a:spcPts val="800"/>
              </a:spcAft>
            </a:pPr>
            <a:r>
              <a:rPr lang="fr-FR" sz="2800" b="1" i="1" dirty="0">
                <a:solidFill>
                  <a:schemeClr val="bg1"/>
                </a:solidFill>
                <a:ea typeface="Times New Roman" panose="02020603050405020304" pitchFamily="18" charset="0"/>
                <a:cs typeface="Times New Roman" panose="02020603050405020304" pitchFamily="18" charset="0"/>
              </a:rPr>
              <a:t>Veillez donc, car vous ne savez ni le jour ni l’heure</a:t>
            </a:r>
            <a:r>
              <a:rPr lang="fr-FR" sz="2800" i="1" dirty="0">
                <a:solidFill>
                  <a:schemeClr val="bg1"/>
                </a:solidFill>
                <a:ea typeface="Times New Roman" panose="02020603050405020304" pitchFamily="18" charset="0"/>
                <a:cs typeface="Times New Roman" panose="02020603050405020304" pitchFamily="18" charset="0"/>
              </a:rPr>
              <a:t>. </a:t>
            </a:r>
            <a:endParaRPr lang="fr-FR" sz="2800" dirty="0">
              <a:solidFill>
                <a:schemeClr val="bg1"/>
              </a:solidFill>
              <a:ea typeface="Calibri" panose="020F0502020204030204" pitchFamily="34" charset="0"/>
              <a:cs typeface="Times New Roman" panose="02020603050405020304" pitchFamily="18" charset="0"/>
            </a:endParaRPr>
          </a:p>
          <a:p>
            <a:pPr algn="ctr">
              <a:lnSpc>
                <a:spcPct val="107000"/>
              </a:lnSpc>
              <a:spcAft>
                <a:spcPts val="800"/>
              </a:spcAft>
            </a:pPr>
            <a:r>
              <a:rPr lang="fr-FR" sz="2000" dirty="0">
                <a:solidFill>
                  <a:schemeClr val="bg1"/>
                </a:solidFill>
                <a:ea typeface="Times New Roman" panose="02020603050405020304" pitchFamily="18" charset="0"/>
                <a:cs typeface="Times New Roman" panose="02020603050405020304" pitchFamily="18" charset="0"/>
              </a:rPr>
              <a:t>Soyez prêts à entrer dans la salle des noces. </a:t>
            </a:r>
            <a:endParaRPr lang="fr-FR" sz="2000" dirty="0">
              <a:solidFill>
                <a:schemeClr val="bg1"/>
              </a:solidFill>
              <a:ea typeface="Calibri" panose="020F0502020204030204" pitchFamily="34" charset="0"/>
              <a:cs typeface="Times New Roman" panose="02020603050405020304" pitchFamily="18" charset="0"/>
            </a:endParaRPr>
          </a:p>
        </p:txBody>
      </p:sp>
      <p:pic>
        <p:nvPicPr>
          <p:cNvPr id="8" name="Image 7">
            <a:extLst>
              <a:ext uri="{FF2B5EF4-FFF2-40B4-BE49-F238E27FC236}">
                <a16:creationId xmlns:a16="http://schemas.microsoft.com/office/drawing/2014/main" id="{E64E89E0-B440-4C79-9E6C-D180FFC90601}"/>
              </a:ext>
            </a:extLst>
          </p:cNvPr>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1948872" y="73891"/>
            <a:ext cx="8294255" cy="5024581"/>
          </a:xfrm>
          <a:prstGeom prst="rect">
            <a:avLst/>
          </a:prstGeom>
        </p:spPr>
      </p:pic>
    </p:spTree>
    <p:extLst>
      <p:ext uri="{BB962C8B-B14F-4D97-AF65-F5344CB8AC3E}">
        <p14:creationId xmlns:p14="http://schemas.microsoft.com/office/powerpoint/2010/main" val="3859348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p:cTn id="12"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5B333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p:cNvSpPr txBox="1"/>
          <p:nvPr/>
        </p:nvSpPr>
        <p:spPr>
          <a:xfrm>
            <a:off x="5569527" y="458956"/>
            <a:ext cx="6211888" cy="5693866"/>
          </a:xfrm>
          <a:prstGeom prst="rect">
            <a:avLst/>
          </a:prstGeom>
          <a:noFill/>
        </p:spPr>
        <p:txBody>
          <a:bodyPr wrap="square" rtlCol="0">
            <a:spAutoFit/>
          </a:bodyPr>
          <a:lstStyle/>
          <a:p>
            <a:pPr algn="just"/>
            <a:r>
              <a:rPr lang="fr-FR" sz="2000" i="1" dirty="0">
                <a:solidFill>
                  <a:schemeClr val="bg1"/>
                </a:solidFill>
              </a:rPr>
              <a:t>« La plus grande partie du monde est morte ou endormie. Les esprits religieux sont, le plus souvent, endormis, et les irréligieux, morts. Ceux qui sont endormis se divisent, comme les vierges de la parabole, en deux classes, qui attendent la venue de l'époux. Les sages ont de l'huile dans leurs lampes, c'est-à-dire que détachés d'eux-mêmes et des soucis du monde, ils sont remplis de charité. Ils attendent vraiment l'époux et ne désirent que sa venue, même s'ils s'assoupissent en attendant son arrivée. Mais les autres ne sont pas seulement endormis ; ils sont remplis d'autres rêves et d'autres désirs. Leurs lampes sont éteintes parce qu'ils ont épuisé leur huile en esprit de ce monde et en vanité, et lorsque survient l'époux, il est trop tard pour qu'ils les remplissent. Ils se rendorment alors, devant leurs lampes inutiles, et se réveillent pour continuer d'agiter les questions d'un monde mourant. » </a:t>
            </a:r>
            <a:endParaRPr lang="fr-FR" sz="2000" dirty="0">
              <a:solidFill>
                <a:schemeClr val="bg1"/>
              </a:solidFill>
            </a:endParaRPr>
          </a:p>
          <a:p>
            <a:pPr algn="r"/>
            <a:endParaRPr lang="fr-FR" sz="1200" i="1" dirty="0">
              <a:solidFill>
                <a:schemeClr val="bg1"/>
              </a:solidFill>
            </a:endParaRPr>
          </a:p>
          <a:p>
            <a:pPr algn="r"/>
            <a:r>
              <a:rPr lang="fr-FR" sz="1200" i="1" dirty="0">
                <a:solidFill>
                  <a:schemeClr val="bg1"/>
                </a:solidFill>
              </a:rPr>
              <a:t>Thomas Merton, « Nul n'est une île », Le Seuil, 1956, page 51</a:t>
            </a:r>
            <a:endParaRPr lang="fr-FR" sz="1200" dirty="0">
              <a:solidFill>
                <a:schemeClr val="bg1"/>
              </a:solidFill>
            </a:endParaRPr>
          </a:p>
          <a:p>
            <a:endParaRPr lang="fr-FR" sz="2000" b="1" dirty="0">
              <a:solidFill>
                <a:schemeClr val="bg1"/>
              </a:solidFill>
            </a:endParaRPr>
          </a:p>
        </p:txBody>
      </p:sp>
      <p:pic>
        <p:nvPicPr>
          <p:cNvPr id="6" name="Image 5">
            <a:extLst>
              <a:ext uri="{FF2B5EF4-FFF2-40B4-BE49-F238E27FC236}">
                <a16:creationId xmlns:a16="http://schemas.microsoft.com/office/drawing/2014/main" id="{F11F4B60-32C0-459F-A6DE-475E5F23521A}"/>
              </a:ext>
            </a:extLst>
          </p:cNvPr>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73891" y="392400"/>
            <a:ext cx="5421745" cy="5791200"/>
          </a:xfrm>
          <a:prstGeom prst="rect">
            <a:avLst/>
          </a:prstGeom>
        </p:spPr>
      </p:pic>
    </p:spTree>
    <p:extLst>
      <p:ext uri="{BB962C8B-B14F-4D97-AF65-F5344CB8AC3E}">
        <p14:creationId xmlns:p14="http://schemas.microsoft.com/office/powerpoint/2010/main" val="3774683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5B333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30350">
              <a:lnSpc>
                <a:spcPct val="107000"/>
              </a:lnSpc>
              <a:spcAft>
                <a:spcPts val="800"/>
              </a:spcAft>
            </a:pPr>
            <a:endParaRPr lang="fr-FR" dirty="0"/>
          </a:p>
        </p:txBody>
      </p:sp>
      <p:pic>
        <p:nvPicPr>
          <p:cNvPr id="6" name="Image 5">
            <a:extLst>
              <a:ext uri="{FF2B5EF4-FFF2-40B4-BE49-F238E27FC236}">
                <a16:creationId xmlns:a16="http://schemas.microsoft.com/office/drawing/2014/main" id="{F11F4B60-32C0-459F-A6DE-475E5F23521A}"/>
              </a:ext>
            </a:extLst>
          </p:cNvPr>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0" y="429346"/>
            <a:ext cx="5421745" cy="5791200"/>
          </a:xfrm>
          <a:prstGeom prst="rect">
            <a:avLst/>
          </a:prstGeom>
        </p:spPr>
      </p:pic>
      <p:sp>
        <p:nvSpPr>
          <p:cNvPr id="9" name="ZoneTexte 8">
            <a:extLst>
              <a:ext uri="{FF2B5EF4-FFF2-40B4-BE49-F238E27FC236}">
                <a16:creationId xmlns:a16="http://schemas.microsoft.com/office/drawing/2014/main" id="{52EEFCE4-B4E9-4C22-A545-FE67DDE295F6}"/>
              </a:ext>
            </a:extLst>
          </p:cNvPr>
          <p:cNvSpPr txBox="1"/>
          <p:nvPr/>
        </p:nvSpPr>
        <p:spPr>
          <a:xfrm>
            <a:off x="4729018" y="429346"/>
            <a:ext cx="6151418" cy="772391"/>
          </a:xfrm>
          <a:prstGeom prst="rect">
            <a:avLst/>
          </a:prstGeom>
          <a:noFill/>
        </p:spPr>
        <p:txBody>
          <a:bodyPr wrap="square" rtlCol="0">
            <a:spAutoFit/>
          </a:bodyPr>
          <a:lstStyle/>
          <a:p>
            <a:pPr marL="1530350" algn="ctr">
              <a:lnSpc>
                <a:spcPct val="107000"/>
              </a:lnSpc>
              <a:spcAft>
                <a:spcPts val="800"/>
              </a:spcAft>
            </a:pPr>
            <a:r>
              <a:rPr lang="fr-FR" sz="1800" dirty="0">
                <a:solidFill>
                  <a:schemeClr val="bg1"/>
                </a:solidFill>
                <a:effectLst/>
                <a:latin typeface="Arial Narrow" panose="020B0606020202030204" pitchFamily="34" charset="0"/>
                <a:ea typeface="Times New Roman" panose="02020603050405020304" pitchFamily="18" charset="0"/>
                <a:cs typeface="Times New Roman" panose="02020603050405020304" pitchFamily="18" charset="0"/>
              </a:rPr>
              <a:t>Psaume 62</a:t>
            </a:r>
          </a:p>
          <a:p>
            <a:pPr marL="1530350" algn="ctr">
              <a:lnSpc>
                <a:spcPct val="107000"/>
              </a:lnSpc>
              <a:spcAft>
                <a:spcPts val="800"/>
              </a:spcAft>
            </a:pPr>
            <a:r>
              <a:rPr lang="fr-FR" sz="1800" b="1" dirty="0">
                <a:solidFill>
                  <a:schemeClr val="bg1"/>
                </a:solidFill>
                <a:effectLst/>
                <a:latin typeface="Arial Narrow" panose="020B0606020202030204" pitchFamily="34" charset="0"/>
                <a:ea typeface="Times New Roman" panose="02020603050405020304" pitchFamily="18" charset="0"/>
                <a:cs typeface="Times New Roman" panose="02020603050405020304" pitchFamily="18" charset="0"/>
              </a:rPr>
              <a:t>R/ Mon âme a soif de toi,</a:t>
            </a:r>
            <a:r>
              <a:rPr lang="fr-FR"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fr-FR" sz="1800" b="1" dirty="0">
                <a:solidFill>
                  <a:schemeClr val="bg1"/>
                </a:solidFill>
                <a:effectLst/>
                <a:latin typeface="Arial Narrow" panose="020B0606020202030204" pitchFamily="34" charset="0"/>
                <a:ea typeface="Times New Roman" panose="02020603050405020304" pitchFamily="18" charset="0"/>
                <a:cs typeface="Times New Roman" panose="02020603050405020304" pitchFamily="18" charset="0"/>
              </a:rPr>
              <a:t>Seigneur, mon Dieu !</a:t>
            </a:r>
            <a:r>
              <a:rPr lang="fr-FR" sz="1800" dirty="0">
                <a:solidFill>
                  <a:schemeClr val="bg1"/>
                </a:solidFill>
                <a:effectLst/>
                <a:latin typeface="Arial Narrow" panose="020B0606020202030204" pitchFamily="34" charset="0"/>
                <a:ea typeface="Times New Roman" panose="02020603050405020304" pitchFamily="18" charset="0"/>
                <a:cs typeface="Times New Roman" panose="02020603050405020304" pitchFamily="18" charset="0"/>
              </a:rPr>
              <a:t> </a:t>
            </a:r>
            <a:endParaRPr lang="fr-FR" dirty="0">
              <a:solidFill>
                <a:schemeClr val="bg1"/>
              </a:solidFill>
            </a:endParaRPr>
          </a:p>
        </p:txBody>
      </p:sp>
      <p:sp>
        <p:nvSpPr>
          <p:cNvPr id="12" name="ZoneTexte 11">
            <a:extLst>
              <a:ext uri="{FF2B5EF4-FFF2-40B4-BE49-F238E27FC236}">
                <a16:creationId xmlns:a16="http://schemas.microsoft.com/office/drawing/2014/main" id="{5D2FB2CA-2D4B-455C-B4F3-72665BB1DE59}"/>
              </a:ext>
            </a:extLst>
          </p:cNvPr>
          <p:cNvSpPr txBox="1"/>
          <p:nvPr/>
        </p:nvSpPr>
        <p:spPr>
          <a:xfrm>
            <a:off x="6326909" y="1299878"/>
            <a:ext cx="4784436" cy="5128776"/>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i="0" u="none" strike="noStrike" kern="1200" cap="none" spc="0" normalizeH="0" baseline="0" noProof="0" dirty="0">
                <a:ln>
                  <a:noFill/>
                </a:ln>
                <a:solidFill>
                  <a:prstClr val="white"/>
                </a:solidFill>
                <a:effectLst/>
                <a:uLnTx/>
                <a:uFillTx/>
                <a:latin typeface="Calibri" panose="020F0502020204030204"/>
                <a:ea typeface="+mn-ea"/>
                <a:cs typeface="+mn-cs"/>
              </a:rPr>
              <a:t>Dieu, tu es mon Dieu, je te cherche dès l’aube :</a:t>
            </a:r>
            <a:br>
              <a:rPr kumimoji="0" lang="fr-FR"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fr-FR" i="0" u="none" strike="noStrike" kern="1200" cap="none" spc="0" normalizeH="0" baseline="0" noProof="0" dirty="0">
                <a:ln>
                  <a:noFill/>
                </a:ln>
                <a:solidFill>
                  <a:prstClr val="white"/>
                </a:solidFill>
                <a:effectLst/>
                <a:uLnTx/>
                <a:uFillTx/>
                <a:latin typeface="Calibri" panose="020F0502020204030204"/>
                <a:ea typeface="+mn-ea"/>
                <a:cs typeface="+mn-cs"/>
              </a:rPr>
              <a:t>mon âme a soif de toi ;</a:t>
            </a:r>
            <a:br>
              <a:rPr kumimoji="0" lang="fr-FR"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fr-FR" i="0" u="none" strike="noStrike" kern="1200" cap="none" spc="0" normalizeH="0" baseline="0" noProof="0" dirty="0">
                <a:ln>
                  <a:noFill/>
                </a:ln>
                <a:solidFill>
                  <a:prstClr val="white"/>
                </a:solidFill>
                <a:effectLst/>
                <a:uLnTx/>
                <a:uFillTx/>
                <a:latin typeface="Calibri" panose="020F0502020204030204"/>
                <a:ea typeface="+mn-ea"/>
                <a:cs typeface="+mn-cs"/>
              </a:rPr>
              <a:t>après toi languit ma chair,</a:t>
            </a:r>
            <a:br>
              <a:rPr kumimoji="0" lang="fr-FR"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fr-FR" i="0" u="none" strike="noStrike" kern="1200" cap="none" spc="0" normalizeH="0" baseline="0" noProof="0" dirty="0">
                <a:ln>
                  <a:noFill/>
                </a:ln>
                <a:solidFill>
                  <a:prstClr val="white"/>
                </a:solidFill>
                <a:effectLst/>
                <a:uLnTx/>
                <a:uFillTx/>
                <a:latin typeface="Calibri" panose="020F0502020204030204"/>
                <a:ea typeface="+mn-ea"/>
                <a:cs typeface="+mn-cs"/>
              </a:rPr>
              <a:t>terre aride, altérée, sans eau.</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i="0" u="none" strike="noStrike" kern="1200" cap="none" spc="0" normalizeH="0" baseline="0" noProof="0" dirty="0">
                <a:ln>
                  <a:noFill/>
                </a:ln>
                <a:solidFill>
                  <a:prstClr val="white"/>
                </a:solidFill>
                <a:effectLst/>
                <a:uLnTx/>
                <a:uFillTx/>
                <a:latin typeface="Calibri" panose="020F0502020204030204"/>
                <a:ea typeface="+mn-ea"/>
                <a:cs typeface="+mn-cs"/>
              </a:rPr>
              <a:t>Je t’ai contemplé au sanctuaire,</a:t>
            </a:r>
            <a:br>
              <a:rPr kumimoji="0" lang="fr-FR"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fr-FR" i="0" u="none" strike="noStrike" kern="1200" cap="none" spc="0" normalizeH="0" baseline="0" noProof="0" dirty="0">
                <a:ln>
                  <a:noFill/>
                </a:ln>
                <a:solidFill>
                  <a:prstClr val="white"/>
                </a:solidFill>
                <a:effectLst/>
                <a:uLnTx/>
                <a:uFillTx/>
                <a:latin typeface="Calibri" panose="020F0502020204030204"/>
                <a:ea typeface="+mn-ea"/>
                <a:cs typeface="+mn-cs"/>
              </a:rPr>
              <a:t>j’ai vu ta force et ta gloire.</a:t>
            </a:r>
            <a:br>
              <a:rPr kumimoji="0" lang="fr-FR"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fr-FR" i="0" u="none" strike="noStrike" kern="1200" cap="none" spc="0" normalizeH="0" baseline="0" noProof="0" dirty="0">
                <a:ln>
                  <a:noFill/>
                </a:ln>
                <a:solidFill>
                  <a:prstClr val="white"/>
                </a:solidFill>
                <a:effectLst/>
                <a:uLnTx/>
                <a:uFillTx/>
                <a:latin typeface="Calibri" panose="020F0502020204030204"/>
                <a:ea typeface="+mn-ea"/>
                <a:cs typeface="+mn-cs"/>
              </a:rPr>
              <a:t>Ton amour vaut mieux que la vie :</a:t>
            </a:r>
            <a:br>
              <a:rPr kumimoji="0" lang="fr-FR"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fr-FR" i="0" u="none" strike="noStrike" kern="1200" cap="none" spc="0" normalizeH="0" baseline="0" noProof="0" dirty="0">
                <a:ln>
                  <a:noFill/>
                </a:ln>
                <a:solidFill>
                  <a:prstClr val="white"/>
                </a:solidFill>
                <a:effectLst/>
                <a:uLnTx/>
                <a:uFillTx/>
                <a:latin typeface="Calibri" panose="020F0502020204030204"/>
                <a:ea typeface="+mn-ea"/>
                <a:cs typeface="+mn-cs"/>
              </a:rPr>
              <a:t>tu seras la louange de mes lèvres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i="0" u="none" strike="noStrike" kern="1200" cap="none" spc="0" normalizeH="0" baseline="0" noProof="0" dirty="0">
                <a:ln>
                  <a:noFill/>
                </a:ln>
                <a:solidFill>
                  <a:prstClr val="white"/>
                </a:solidFill>
                <a:effectLst/>
                <a:uLnTx/>
                <a:uFillTx/>
                <a:latin typeface="Calibri" panose="020F0502020204030204"/>
                <a:ea typeface="+mn-ea"/>
                <a:cs typeface="+mn-cs"/>
              </a:rPr>
              <a:t>Toute ma vie je vais te bénir,</a:t>
            </a:r>
            <a:br>
              <a:rPr kumimoji="0" lang="fr-FR"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fr-FR" i="0" u="none" strike="noStrike" kern="1200" cap="none" spc="0" normalizeH="0" baseline="0" noProof="0" dirty="0">
                <a:ln>
                  <a:noFill/>
                </a:ln>
                <a:solidFill>
                  <a:prstClr val="white"/>
                </a:solidFill>
                <a:effectLst/>
                <a:uLnTx/>
                <a:uFillTx/>
                <a:latin typeface="Calibri" panose="020F0502020204030204"/>
                <a:ea typeface="+mn-ea"/>
                <a:cs typeface="+mn-cs"/>
              </a:rPr>
              <a:t>lever les mains en invoquant ton nom.</a:t>
            </a:r>
            <a:br>
              <a:rPr kumimoji="0" lang="fr-FR"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fr-FR" i="0" u="none" strike="noStrike" kern="1200" cap="none" spc="0" normalizeH="0" baseline="0" noProof="0" dirty="0">
                <a:ln>
                  <a:noFill/>
                </a:ln>
                <a:solidFill>
                  <a:prstClr val="white"/>
                </a:solidFill>
                <a:effectLst/>
                <a:uLnTx/>
                <a:uFillTx/>
                <a:latin typeface="Calibri" panose="020F0502020204030204"/>
                <a:ea typeface="+mn-ea"/>
                <a:cs typeface="+mn-cs"/>
              </a:rPr>
              <a:t>Comme par un festin je serai rassasié ;</a:t>
            </a:r>
            <a:br>
              <a:rPr kumimoji="0" lang="fr-FR"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fr-FR" i="0" u="none" strike="noStrike" kern="1200" cap="none" spc="0" normalizeH="0" baseline="0" noProof="0" dirty="0">
                <a:ln>
                  <a:noFill/>
                </a:ln>
                <a:solidFill>
                  <a:prstClr val="white"/>
                </a:solidFill>
                <a:effectLst/>
                <a:uLnTx/>
                <a:uFillTx/>
                <a:latin typeface="Calibri" panose="020F0502020204030204"/>
                <a:ea typeface="+mn-ea"/>
                <a:cs typeface="+mn-cs"/>
              </a:rPr>
              <a:t>la joie sur les lèvres, je dirai ta louange.</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i="0" u="none" strike="noStrike" kern="1200" cap="none" spc="0" normalizeH="0" baseline="0" noProof="0" dirty="0">
                <a:ln>
                  <a:noFill/>
                </a:ln>
                <a:solidFill>
                  <a:prstClr val="white"/>
                </a:solidFill>
                <a:effectLst/>
                <a:uLnTx/>
                <a:uFillTx/>
                <a:latin typeface="Calibri" panose="020F0502020204030204"/>
                <a:ea typeface="+mn-ea"/>
                <a:cs typeface="+mn-cs"/>
              </a:rPr>
              <a:t>Dans la nuit, je me souviens de toi</a:t>
            </a:r>
            <a:br>
              <a:rPr kumimoji="0" lang="fr-FR"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fr-FR" i="0" u="none" strike="noStrike" kern="1200" cap="none" spc="0" normalizeH="0" baseline="0" noProof="0" dirty="0">
                <a:ln>
                  <a:noFill/>
                </a:ln>
                <a:solidFill>
                  <a:prstClr val="white"/>
                </a:solidFill>
                <a:effectLst/>
                <a:uLnTx/>
                <a:uFillTx/>
                <a:latin typeface="Calibri" panose="020F0502020204030204"/>
                <a:ea typeface="+mn-ea"/>
                <a:cs typeface="+mn-cs"/>
              </a:rPr>
              <a:t>et je reste des heures à te parler.</a:t>
            </a:r>
            <a:br>
              <a:rPr kumimoji="0" lang="fr-FR"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fr-FR" i="0" u="none" strike="noStrike" kern="1200" cap="none" spc="0" normalizeH="0" baseline="0" noProof="0" dirty="0">
                <a:ln>
                  <a:noFill/>
                </a:ln>
                <a:solidFill>
                  <a:prstClr val="white"/>
                </a:solidFill>
                <a:effectLst/>
                <a:uLnTx/>
                <a:uFillTx/>
                <a:latin typeface="Calibri" panose="020F0502020204030204"/>
                <a:ea typeface="+mn-ea"/>
                <a:cs typeface="+mn-cs"/>
              </a:rPr>
              <a:t>Oui, tu es venu à mon secours :     </a:t>
            </a:r>
            <a:br>
              <a:rPr kumimoji="0" lang="fr-FR"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fr-FR" i="0" u="none" strike="noStrike" kern="1200" cap="none" spc="0" normalizeH="0" baseline="0" noProof="0" dirty="0">
                <a:ln>
                  <a:noFill/>
                </a:ln>
                <a:solidFill>
                  <a:prstClr val="white"/>
                </a:solidFill>
                <a:effectLst/>
                <a:uLnTx/>
                <a:uFillTx/>
                <a:latin typeface="Calibri" panose="020F0502020204030204"/>
                <a:ea typeface="+mn-ea"/>
                <a:cs typeface="+mn-cs"/>
              </a:rPr>
              <a:t>je crie de joie à l’ombre de tes ailes.</a:t>
            </a:r>
            <a:endParaRPr kumimoji="0" lang="fr-FR"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55076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Effect transition="in" filter="fade">
                                      <p:cBhvr>
                                        <p:cTn id="18" dur="500"/>
                                        <p:tgtEl>
                                          <p:spTgt spid="1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xEl>
                                              <p:pRg st="1" end="1"/>
                                            </p:txEl>
                                          </p:spTgt>
                                        </p:tgtEl>
                                        <p:attrNameLst>
                                          <p:attrName>style.visibility</p:attrName>
                                        </p:attrNameLst>
                                      </p:cBhvr>
                                      <p:to>
                                        <p:strVal val="visible"/>
                                      </p:to>
                                    </p:set>
                                    <p:animEffect transition="in" filter="fade">
                                      <p:cBhvr>
                                        <p:cTn id="23" dur="500"/>
                                        <p:tgtEl>
                                          <p:spTgt spid="12">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xEl>
                                              <p:pRg st="2" end="2"/>
                                            </p:txEl>
                                          </p:spTgt>
                                        </p:tgtEl>
                                        <p:attrNameLst>
                                          <p:attrName>style.visibility</p:attrName>
                                        </p:attrNameLst>
                                      </p:cBhvr>
                                      <p:to>
                                        <p:strVal val="visible"/>
                                      </p:to>
                                    </p:set>
                                    <p:animEffect transition="in" filter="fade">
                                      <p:cBhvr>
                                        <p:cTn id="28" dur="500"/>
                                        <p:tgtEl>
                                          <p:spTgt spid="12">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
                                            <p:txEl>
                                              <p:pRg st="3" end="3"/>
                                            </p:txEl>
                                          </p:spTgt>
                                        </p:tgtEl>
                                        <p:attrNameLst>
                                          <p:attrName>style.visibility</p:attrName>
                                        </p:attrNameLst>
                                      </p:cBhvr>
                                      <p:to>
                                        <p:strVal val="visible"/>
                                      </p:to>
                                    </p:set>
                                    <p:animEffect transition="in" filter="fade">
                                      <p:cBhvr>
                                        <p:cTn id="33"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495</TotalTime>
  <Words>659</Words>
  <Application>Microsoft Office PowerPoint</Application>
  <PresentationFormat>Grand écran</PresentationFormat>
  <Paragraphs>35</Paragraphs>
  <Slides>12</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12</vt:i4>
      </vt:variant>
    </vt:vector>
  </HeadingPairs>
  <TitlesOfParts>
    <vt:vector size="17" baseType="lpstr">
      <vt:lpstr>Arial</vt:lpstr>
      <vt:lpstr>Arial Narrow</vt:lpstr>
      <vt:lpstr>Calibri</vt:lpstr>
      <vt:lpstr>Calibri Light</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User</dc:creator>
  <cp:lastModifiedBy>Jean DESTRAC</cp:lastModifiedBy>
  <cp:revision>23</cp:revision>
  <dcterms:created xsi:type="dcterms:W3CDTF">2020-02-25T12:54:07Z</dcterms:created>
  <dcterms:modified xsi:type="dcterms:W3CDTF">2020-11-05T22:06:09Z</dcterms:modified>
</cp:coreProperties>
</file>