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92" r:id="rId4"/>
    <p:sldId id="296" r:id="rId5"/>
    <p:sldId id="295" r:id="rId6"/>
    <p:sldId id="294" r:id="rId7"/>
    <p:sldId id="293" r:id="rId8"/>
  </p:sldIdLst>
  <p:sldSz cx="12192000" cy="6858000"/>
  <p:notesSz cx="10020300" cy="6888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DESTRAC" initials="JD" lastIdx="1" clrIdx="0">
    <p:extLst>
      <p:ext uri="{19B8F6BF-5375-455C-9EA6-DF929625EA0E}">
        <p15:presenceInfo xmlns:p15="http://schemas.microsoft.com/office/powerpoint/2012/main" userId="52b850064d2ac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48"/>
    <a:srgbClr val="660066"/>
    <a:srgbClr val="004800"/>
    <a:srgbClr val="005000"/>
    <a:srgbClr val="006600"/>
    <a:srgbClr val="005400"/>
    <a:srgbClr val="003600"/>
    <a:srgbClr val="5B333E"/>
    <a:srgbClr val="8F4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0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8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0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54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3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9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4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4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7F24-30BC-4008-9427-C08F46873AC7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DC07-8F70-4A2E-B6A9-2973980A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2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13933" y="446703"/>
            <a:ext cx="6164131" cy="12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200" b="1" baseline="30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semaine de l’Avent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Année B</a:t>
            </a: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22777" y="2681432"/>
            <a:ext cx="9543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« Veillez, </a:t>
            </a:r>
          </a:p>
          <a:p>
            <a:r>
              <a:rPr lang="fr-FR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car vous ne savez pas quand vient le maître de la maison »</a:t>
            </a:r>
          </a:p>
          <a:p>
            <a:pPr algn="r"/>
            <a:r>
              <a:rPr lang="fr-FR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fr-FR" sz="1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Mc 13, 33-37)</a:t>
            </a:r>
          </a:p>
          <a:p>
            <a:endParaRPr lang="fr-F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41686" y="612560"/>
            <a:ext cx="7866914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chemeClr val="bg1"/>
                </a:solidFill>
              </a:rPr>
              <a:t>Aujourd’hui, nous ouvrons </a:t>
            </a:r>
            <a:r>
              <a:rPr lang="fr-FR" sz="2800" b="1" dirty="0">
                <a:solidFill>
                  <a:schemeClr val="bg1"/>
                </a:solidFill>
              </a:rPr>
              <a:t>l’Évangile de Marc </a:t>
            </a:r>
            <a:r>
              <a:rPr lang="fr-FR" sz="2800" dirty="0">
                <a:solidFill>
                  <a:schemeClr val="bg1"/>
                </a:solidFill>
              </a:rPr>
              <a:t>qui nous accompagnera tout au long de cette année …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ECC708-1CF0-48D5-A03D-D8D992F95D53}"/>
              </a:ext>
            </a:extLst>
          </p:cNvPr>
          <p:cNvSpPr txBox="1"/>
          <p:nvPr/>
        </p:nvSpPr>
        <p:spPr>
          <a:xfrm>
            <a:off x="3941686" y="1772084"/>
            <a:ext cx="74733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C’est le plus ancien des évangiles </a:t>
            </a:r>
          </a:p>
          <a:p>
            <a:r>
              <a:rPr lang="fr-FR" i="1" dirty="0">
                <a:solidFill>
                  <a:schemeClr val="bg1"/>
                </a:solidFill>
              </a:rPr>
              <a:t>(écrit entre l’an 67 et 70) </a:t>
            </a:r>
          </a:p>
          <a:p>
            <a:r>
              <a:rPr lang="fr-FR" sz="2800" dirty="0">
                <a:solidFill>
                  <a:schemeClr val="bg1"/>
                </a:solidFill>
              </a:rPr>
              <a:t>Il était </a:t>
            </a:r>
            <a:r>
              <a:rPr lang="fr-FR" sz="2800" b="1" dirty="0">
                <a:solidFill>
                  <a:schemeClr val="bg1"/>
                </a:solidFill>
              </a:rPr>
              <a:t>destiné à la communauté de Marc </a:t>
            </a:r>
          </a:p>
          <a:p>
            <a:r>
              <a:rPr lang="fr-FR" i="1" dirty="0">
                <a:solidFill>
                  <a:schemeClr val="bg1"/>
                </a:solidFill>
              </a:rPr>
              <a:t>(et donc celle de Pierre) </a:t>
            </a:r>
          </a:p>
          <a:p>
            <a:r>
              <a:rPr lang="fr-FR" dirty="0">
                <a:solidFill>
                  <a:schemeClr val="bg1"/>
                </a:solidFill>
              </a:rPr>
              <a:t>Cette communauté à Rome était principalement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constituée de païens convertis</a:t>
            </a:r>
            <a:r>
              <a:rPr lang="fr-FR" sz="2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F67FB7-5460-4B4C-BB78-0B94E6C2C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400" y="527257"/>
            <a:ext cx="3283078" cy="43723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4793A2-6B36-4995-905A-25275CF342EB}"/>
              </a:ext>
            </a:extLst>
          </p:cNvPr>
          <p:cNvSpPr txBox="1"/>
          <p:nvPr/>
        </p:nvSpPr>
        <p:spPr>
          <a:xfrm>
            <a:off x="3941686" y="4248753"/>
            <a:ext cx="7483875" cy="232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Cette communauté vit un temps de crise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occupation romaine, persécutions, destruction du temple de Jérusalem, chrétiens chassés du temple et des synagogues)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b="1" cap="small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ils attendent le retour du Christ</a:t>
            </a:r>
            <a:r>
              <a:rPr lang="fr-FR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(Ils </a:t>
            </a:r>
            <a:r>
              <a:rPr lang="fr-FR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pensent qu’il les délivrera des persécuteurs)</a:t>
            </a:r>
            <a:endParaRPr lang="fr-FR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32EC23-6F2B-4AD4-B47F-1FEC4C0B9F72}"/>
              </a:ext>
            </a:extLst>
          </p:cNvPr>
          <p:cNvSpPr txBox="1"/>
          <p:nvPr/>
        </p:nvSpPr>
        <p:spPr>
          <a:xfrm>
            <a:off x="639192" y="4893361"/>
            <a:ext cx="30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Icône byzantine de Saint Marc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85684" y="290087"/>
            <a:ext cx="302063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</a:rPr>
              <a:t>ATTENDRE …</a:t>
            </a:r>
            <a:endParaRPr lang="fr-FR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ECC708-1CF0-48D5-A03D-D8D992F95D53}"/>
              </a:ext>
            </a:extLst>
          </p:cNvPr>
          <p:cNvSpPr txBox="1"/>
          <p:nvPr/>
        </p:nvSpPr>
        <p:spPr>
          <a:xfrm>
            <a:off x="1642369" y="1098420"/>
            <a:ext cx="3945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</a:rPr>
              <a:t>Attendre</a:t>
            </a:r>
            <a:r>
              <a:rPr lang="fr-FR" sz="2800" b="1" dirty="0">
                <a:solidFill>
                  <a:schemeClr val="bg1"/>
                </a:solidFill>
              </a:rPr>
              <a:t> tout un Avent pour pouvoir célébrer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la Nativité du Christ …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4793A2-6B36-4995-905A-25275CF342EB}"/>
              </a:ext>
            </a:extLst>
          </p:cNvPr>
          <p:cNvSpPr txBox="1"/>
          <p:nvPr/>
        </p:nvSpPr>
        <p:spPr>
          <a:xfrm>
            <a:off x="1642369" y="5251610"/>
            <a:ext cx="4607143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crèche est vide</a:t>
            </a:r>
            <a:r>
              <a:rPr lang="fr-FR" sz="4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fr-FR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71BC45-520D-4480-B68D-900169EFFD1B}"/>
              </a:ext>
            </a:extLst>
          </p:cNvPr>
          <p:cNvSpPr txBox="1"/>
          <p:nvPr/>
        </p:nvSpPr>
        <p:spPr>
          <a:xfrm>
            <a:off x="6516210" y="1098420"/>
            <a:ext cx="5974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</a:rPr>
              <a:t>Attendre</a:t>
            </a:r>
            <a:r>
              <a:rPr lang="fr-FR" sz="2800" b="1" dirty="0">
                <a:solidFill>
                  <a:schemeClr val="bg1"/>
                </a:solidFill>
              </a:rPr>
              <a:t> tout un Avent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et encore davantage …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pour pouvoir célébrer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la résurrection du Christ …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21E422-FF91-4024-B55F-B29D749BFD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5998" r="50312" b="5385"/>
          <a:stretch/>
        </p:blipFill>
        <p:spPr bwMode="auto">
          <a:xfrm>
            <a:off x="4240565" y="2957600"/>
            <a:ext cx="1855434" cy="2392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8AAAFF-1FB0-4BB4-8B75-96E14AFD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98"/>
          <a:stretch/>
        </p:blipFill>
        <p:spPr>
          <a:xfrm>
            <a:off x="6095999" y="2960410"/>
            <a:ext cx="1923509" cy="23898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A7664B8-61E9-4C5A-8588-B4CE55AAEEA0}"/>
              </a:ext>
            </a:extLst>
          </p:cNvPr>
          <p:cNvSpPr txBox="1"/>
          <p:nvPr/>
        </p:nvSpPr>
        <p:spPr>
          <a:xfrm>
            <a:off x="6596109" y="5246483"/>
            <a:ext cx="4947821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tombeau est vide</a:t>
            </a:r>
            <a:r>
              <a:rPr lang="fr-FR" sz="4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fr-FR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8AF704-09F0-4E60-8822-2613E22FE31A}"/>
              </a:ext>
            </a:extLst>
          </p:cNvPr>
          <p:cNvSpPr txBox="1"/>
          <p:nvPr/>
        </p:nvSpPr>
        <p:spPr>
          <a:xfrm>
            <a:off x="1660127" y="6019058"/>
            <a:ext cx="904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… vous ne savez pas quand vient le maître … »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85684" y="290087"/>
            <a:ext cx="302063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</a:rPr>
              <a:t>ATTENDRE …</a:t>
            </a:r>
            <a:endParaRPr lang="fr-FR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71BC45-520D-4480-B68D-900169EFFD1B}"/>
              </a:ext>
            </a:extLst>
          </p:cNvPr>
          <p:cNvSpPr txBox="1"/>
          <p:nvPr/>
        </p:nvSpPr>
        <p:spPr>
          <a:xfrm>
            <a:off x="7347198" y="1045459"/>
            <a:ext cx="447786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Toi, Dieu,</a:t>
            </a:r>
          </a:p>
          <a:p>
            <a:r>
              <a:rPr lang="fr-FR" b="1" dirty="0">
                <a:solidFill>
                  <a:schemeClr val="bg1"/>
                </a:solidFill>
              </a:rPr>
              <a:t>tu as choisi de te faire attendre</a:t>
            </a:r>
          </a:p>
          <a:p>
            <a:r>
              <a:rPr lang="fr-FR" b="1" dirty="0">
                <a:solidFill>
                  <a:schemeClr val="bg1"/>
                </a:solidFill>
              </a:rPr>
              <a:t>tout le temps d’un Avent.</a:t>
            </a:r>
          </a:p>
          <a:p>
            <a:r>
              <a:rPr lang="fr-FR" sz="800" b="1" dirty="0">
                <a:solidFill>
                  <a:schemeClr val="bg1"/>
                </a:solidFill>
              </a:rPr>
              <a:t> 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Parce que tu as fait de l’attente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l’espace de la conversion,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le face à face avec ce qui est caché,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l’usure qui ne s’use pas.</a:t>
            </a:r>
          </a:p>
          <a:p>
            <a:r>
              <a:rPr lang="fr-FR" sz="400" b="1" dirty="0">
                <a:solidFill>
                  <a:schemeClr val="bg1"/>
                </a:solidFill>
              </a:rPr>
              <a:t> 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L’attente, seulement l’attente,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l’attente de l’attente,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l’intimité avec l’attente qui est en nous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parce que seule l’attente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réveille l’attention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et que seule l’attention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est capable d’aimer.</a:t>
            </a:r>
          </a:p>
          <a:p>
            <a:r>
              <a:rPr lang="fr-FR" sz="400" b="1" dirty="0">
                <a:solidFill>
                  <a:schemeClr val="bg1"/>
                </a:solidFill>
              </a:rPr>
              <a:t> 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Tout est déjà donné dans l’attente.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Et pour Toi, Dieu,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attendre se conjugue prier.</a:t>
            </a:r>
          </a:p>
          <a:p>
            <a:pPr algn="r"/>
            <a:r>
              <a:rPr lang="fr-FR" sz="1600" i="1" dirty="0">
                <a:solidFill>
                  <a:schemeClr val="bg1"/>
                </a:solidFill>
              </a:rPr>
              <a:t>Jean </a:t>
            </a:r>
            <a:r>
              <a:rPr lang="fr-FR" sz="1600" i="1" dirty="0" err="1">
                <a:solidFill>
                  <a:schemeClr val="bg1"/>
                </a:solidFill>
              </a:rPr>
              <a:t>Debruynne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21E422-FF91-4024-B55F-B29D749BFD8F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6" t="5998" r="8470" b="5385"/>
          <a:stretch/>
        </p:blipFill>
        <p:spPr bwMode="auto">
          <a:xfrm>
            <a:off x="399495" y="1376038"/>
            <a:ext cx="6329779" cy="4323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85684" y="290087"/>
            <a:ext cx="302063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</a:rPr>
              <a:t>ATTENDRE …</a:t>
            </a:r>
            <a:endParaRPr lang="fr-FR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71BC45-520D-4480-B68D-900169EFFD1B}"/>
              </a:ext>
            </a:extLst>
          </p:cNvPr>
          <p:cNvSpPr txBox="1"/>
          <p:nvPr/>
        </p:nvSpPr>
        <p:spPr>
          <a:xfrm>
            <a:off x="7489241" y="1862205"/>
            <a:ext cx="4477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chemeClr val="bg1"/>
                </a:solidFill>
              </a:rPr>
              <a:t>« Prenez garde »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</a:p>
          <a:p>
            <a:endParaRPr lang="fr-FR" sz="3600" b="1" i="1" dirty="0">
              <a:solidFill>
                <a:schemeClr val="bg1"/>
              </a:solidFill>
            </a:endParaRPr>
          </a:p>
          <a:p>
            <a:r>
              <a:rPr lang="fr-FR" sz="3600" b="1" i="1" dirty="0">
                <a:solidFill>
                  <a:schemeClr val="bg1"/>
                </a:solidFill>
              </a:rPr>
              <a:t>« ouvrez l’œil » </a:t>
            </a:r>
          </a:p>
          <a:p>
            <a:endParaRPr lang="fr-FR" sz="3600" b="1" i="1" dirty="0">
              <a:solidFill>
                <a:schemeClr val="bg1"/>
              </a:solidFill>
            </a:endParaRPr>
          </a:p>
          <a:p>
            <a:r>
              <a:rPr lang="fr-FR" sz="3600" b="1" i="1" dirty="0">
                <a:solidFill>
                  <a:schemeClr val="bg1"/>
                </a:solidFill>
              </a:rPr>
              <a:t>« VEILLEZ »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21E422-FF91-4024-B55F-B29D749BFD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5998" r="8470" b="5385"/>
          <a:stretch/>
        </p:blipFill>
        <p:spPr bwMode="auto">
          <a:xfrm>
            <a:off x="399495" y="1376038"/>
            <a:ext cx="6329779" cy="4323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3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575762" y="281210"/>
            <a:ext cx="302063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chemeClr val="bg1"/>
                </a:solidFill>
              </a:rPr>
              <a:t>ATTENDRE …</a:t>
            </a:r>
            <a:endParaRPr lang="fr-FR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71BC45-520D-4480-B68D-900169EFFD1B}"/>
              </a:ext>
            </a:extLst>
          </p:cNvPr>
          <p:cNvSpPr txBox="1"/>
          <p:nvPr/>
        </p:nvSpPr>
        <p:spPr>
          <a:xfrm>
            <a:off x="4219853" y="1122561"/>
            <a:ext cx="773244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Par quel chemin le Seigneur vient-il ?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Cela doit être recherché soigneusement pour que nous puissions, comme il le mérite, marcher à sa rencontre.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Toutefois, de même que </a:t>
            </a:r>
            <a:r>
              <a:rPr lang="fr-FR" i="1" dirty="0">
                <a:solidFill>
                  <a:schemeClr val="bg1"/>
                </a:solidFill>
                <a:latin typeface="Arial Narrow" panose="020B0606020202030204" pitchFamily="34" charset="0"/>
              </a:rPr>
              <a:t>pour accomplir le salut au centre de la terre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Ps 73,12)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il est venu une seule fois dans la chair, de manière visible,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de la même manière, pour sauver chaque âme personnellement, il vient chaque jour,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et cela dans l’Esprit et de manière invisible.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II est écrit en effet : </a:t>
            </a:r>
            <a:r>
              <a:rPr lang="fr-FR" i="1" dirty="0">
                <a:solidFill>
                  <a:schemeClr val="bg1"/>
                </a:solidFill>
                <a:latin typeface="Arial Narrow" panose="020B0606020202030204" pitchFamily="34" charset="0"/>
              </a:rPr>
              <a:t>Le Christ Seigneur est Esprit devant notre face </a:t>
            </a: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(Lm 4, 20). 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Et pour que tu saches bien que cet avènement spirituel est caché, le texte continue : </a:t>
            </a:r>
          </a:p>
          <a:p>
            <a:r>
              <a:rPr lang="fr-FR" i="1" dirty="0">
                <a:solidFill>
                  <a:schemeClr val="bg1"/>
                </a:solidFill>
                <a:latin typeface="Arial Narrow" panose="020B0606020202030204" pitchFamily="34" charset="0"/>
              </a:rPr>
              <a:t>C’est à son ombre que nous vivrons ou milieu des nations.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Voilà pourquoi, si le malade n’est pas capable de marcher bien droit à la rencontre d’un tel médecin, cela vaut la peine qu’il fasse au moins l’effort de lever la tête et de se redresser tant soit peu à son approche.</a:t>
            </a:r>
          </a:p>
          <a:p>
            <a:endParaRPr lang="fr-FR" sz="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fr-FR" sz="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Tu n’as pas besoin, ô homme, de traverser les mers, ni de pénétrer dans les nuages, ni de franchir les Alpes.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II n’est pas long, je te le dis, le chemin qui t’est indiqué : marche jusqu’en toi-même à la rencontre de ton Dieu.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Car </a:t>
            </a:r>
            <a:r>
              <a:rPr lang="fr-FR" i="1" dirty="0">
                <a:solidFill>
                  <a:schemeClr val="bg1"/>
                </a:solidFill>
                <a:latin typeface="Arial Narrow" panose="020B0606020202030204" pitchFamily="34" charset="0"/>
              </a:rPr>
              <a:t>proche est la Parole dans ta bouche et dans ton cœur </a:t>
            </a: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fr-F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Rm</a:t>
            </a: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10, 8).</a:t>
            </a:r>
          </a:p>
          <a:p>
            <a:pPr algn="r"/>
            <a:r>
              <a:rPr lang="fr-FR" i="1" dirty="0">
                <a:solidFill>
                  <a:schemeClr val="bg1"/>
                </a:solidFill>
                <a:latin typeface="Arial Narrow" panose="020B0606020202030204" pitchFamily="34" charset="0"/>
              </a:rPr>
              <a:t>St Bernard de Clervaux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21E422-FF91-4024-B55F-B29D749BFD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5998" r="8470" b="5385"/>
          <a:stretch/>
        </p:blipFill>
        <p:spPr bwMode="auto">
          <a:xfrm>
            <a:off x="239698" y="1731146"/>
            <a:ext cx="3852908" cy="2823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8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8C2657-FF5C-4AFB-A670-BE45BC3A9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1702" r="-733" b="1702"/>
          <a:stretch/>
        </p:blipFill>
        <p:spPr>
          <a:xfrm>
            <a:off x="1686560" y="294640"/>
            <a:ext cx="8839199" cy="6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550</Words>
  <Application>Microsoft Office PowerPoint</Application>
  <PresentationFormat>Grand écran</PresentationFormat>
  <Paragraphs>71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Jean DESTRAC</cp:lastModifiedBy>
  <cp:revision>74</cp:revision>
  <cp:lastPrinted>2020-11-06T22:36:23Z</cp:lastPrinted>
  <dcterms:created xsi:type="dcterms:W3CDTF">2020-02-25T12:54:07Z</dcterms:created>
  <dcterms:modified xsi:type="dcterms:W3CDTF">2020-11-27T22:24:46Z</dcterms:modified>
</cp:coreProperties>
</file>